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6"/>
  </p:notesMasterIdLst>
  <p:handoutMasterIdLst>
    <p:handoutMasterId r:id="rId17"/>
  </p:handoutMasterIdLst>
  <p:sldIdLst>
    <p:sldId id="312" r:id="rId2"/>
    <p:sldId id="257" r:id="rId3"/>
    <p:sldId id="300" r:id="rId4"/>
    <p:sldId id="258" r:id="rId5"/>
    <p:sldId id="260" r:id="rId6"/>
    <p:sldId id="316" r:id="rId7"/>
    <p:sldId id="263" r:id="rId8"/>
    <p:sldId id="284" r:id="rId9"/>
    <p:sldId id="311" r:id="rId10"/>
    <p:sldId id="318" r:id="rId11"/>
    <p:sldId id="317" r:id="rId12"/>
    <p:sldId id="267" r:id="rId13"/>
    <p:sldId id="310" r:id="rId14"/>
    <p:sldId id="269" r:id="rId15"/>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5033" autoAdjust="0"/>
  </p:normalViewPr>
  <p:slideViewPr>
    <p:cSldViewPr snapToGrid="0">
      <p:cViewPr varScale="1">
        <p:scale>
          <a:sx n="74" d="100"/>
          <a:sy n="74" d="100"/>
        </p:scale>
        <p:origin x="1060" y="56"/>
      </p:cViewPr>
      <p:guideLst>
        <p:guide orient="horz" pos="2160"/>
        <p:guide pos="2880"/>
      </p:guideLst>
    </p:cSldViewPr>
  </p:slideViewPr>
  <p:outlineViewPr>
    <p:cViewPr>
      <p:scale>
        <a:sx n="33" d="100"/>
        <a:sy n="33" d="100"/>
      </p:scale>
      <p:origin x="0" y="-1013"/>
    </p:cViewPr>
  </p:outlineViewPr>
  <p:notesTextViewPr>
    <p:cViewPr>
      <p:scale>
        <a:sx n="1" d="1"/>
        <a:sy n="1" d="1"/>
      </p:scale>
      <p:origin x="0" y="0"/>
    </p:cViewPr>
  </p:notesTextViewPr>
  <p:notesViewPr>
    <p:cSldViewPr snapToGrid="0">
      <p:cViewPr varScale="1">
        <p:scale>
          <a:sx n="29" d="100"/>
          <a:sy n="29" d="100"/>
        </p:scale>
        <p:origin x="2107"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4" Type="http://schemas.openxmlformats.org/officeDocument/2006/relationships/image" Target="../media/image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4"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CACB86-62D2-4114-BFD2-0A972ABD1B72}" type="doc">
      <dgm:prSet loTypeId="urn:microsoft.com/office/officeart/2005/8/layout/pList2#1" loCatId="list" qsTypeId="urn:microsoft.com/office/officeart/2005/8/quickstyle/simple1#1" qsCatId="simple" csTypeId="urn:microsoft.com/office/officeart/2005/8/colors/accent1_2#1" csCatId="accent1" phldr="1"/>
      <dgm:spPr/>
    </dgm:pt>
    <dgm:pt modelId="{9033510A-A960-46C1-B5B5-3C79A535FB0A}">
      <dgm:prSet phldrT="[Text]"/>
      <dgm:spPr/>
      <dgm:t>
        <a:bodyPr/>
        <a:lstStyle/>
        <a:p>
          <a:r>
            <a:rPr lang="en-US" b="1"/>
            <a:t>Part A</a:t>
          </a:r>
        </a:p>
        <a:p>
          <a:r>
            <a:rPr lang="en-US"/>
            <a:t>Hospital Insurance</a:t>
          </a:r>
        </a:p>
      </dgm:t>
    </dgm:pt>
    <dgm:pt modelId="{53A9C246-8932-4289-8A4C-1D777CEB5FA5}" type="parTrans" cxnId="{EA6E74A5-EF07-4591-9FC8-7278D87D064E}">
      <dgm:prSet/>
      <dgm:spPr/>
      <dgm:t>
        <a:bodyPr/>
        <a:lstStyle/>
        <a:p>
          <a:endParaRPr lang="en-US"/>
        </a:p>
      </dgm:t>
    </dgm:pt>
    <dgm:pt modelId="{785E7791-0544-48A8-A5E7-EB26F5067D44}" type="sibTrans" cxnId="{EA6E74A5-EF07-4591-9FC8-7278D87D064E}">
      <dgm:prSet/>
      <dgm:spPr/>
      <dgm:t>
        <a:bodyPr/>
        <a:lstStyle/>
        <a:p>
          <a:endParaRPr lang="en-US"/>
        </a:p>
      </dgm:t>
    </dgm:pt>
    <dgm:pt modelId="{26975131-52D4-4793-BF01-92B291D6F468}">
      <dgm:prSet phldrT="[Text]"/>
      <dgm:spPr/>
      <dgm:t>
        <a:bodyPr/>
        <a:lstStyle/>
        <a:p>
          <a:r>
            <a:rPr lang="en-US" b="1"/>
            <a:t>Part B </a:t>
          </a:r>
          <a:r>
            <a:rPr lang="en-US"/>
            <a:t>Medical Insurance</a:t>
          </a:r>
        </a:p>
      </dgm:t>
    </dgm:pt>
    <dgm:pt modelId="{0BD5815E-7DF0-4671-B534-D32427928307}" type="parTrans" cxnId="{93BD9592-286D-464A-8E7C-49C8962196EB}">
      <dgm:prSet/>
      <dgm:spPr/>
      <dgm:t>
        <a:bodyPr/>
        <a:lstStyle/>
        <a:p>
          <a:endParaRPr lang="en-US"/>
        </a:p>
      </dgm:t>
    </dgm:pt>
    <dgm:pt modelId="{1EA4A323-6586-4CEF-B8E6-0E8CA4410E64}" type="sibTrans" cxnId="{93BD9592-286D-464A-8E7C-49C8962196EB}">
      <dgm:prSet/>
      <dgm:spPr/>
      <dgm:t>
        <a:bodyPr/>
        <a:lstStyle/>
        <a:p>
          <a:endParaRPr lang="en-US"/>
        </a:p>
      </dgm:t>
    </dgm:pt>
    <dgm:pt modelId="{CA17013D-9196-47E5-9C05-C6D17D1AB133}">
      <dgm:prSet phldrT="[Text]" custT="1"/>
      <dgm:spPr/>
      <dgm:t>
        <a:bodyPr/>
        <a:lstStyle/>
        <a:p>
          <a:r>
            <a:rPr lang="en-US" sz="2000" b="1"/>
            <a:t>Part C </a:t>
          </a:r>
          <a:r>
            <a:rPr lang="en-US" sz="2000"/>
            <a:t>Medicare Advantage </a:t>
          </a:r>
          <a:r>
            <a:rPr lang="en-US" sz="1800"/>
            <a:t>  </a:t>
          </a:r>
        </a:p>
      </dgm:t>
    </dgm:pt>
    <dgm:pt modelId="{AF755775-3979-4865-AE24-BC94066A9401}" type="parTrans" cxnId="{EF2B3EC2-96FB-47E7-93EF-D791EF81863B}">
      <dgm:prSet/>
      <dgm:spPr/>
      <dgm:t>
        <a:bodyPr/>
        <a:lstStyle/>
        <a:p>
          <a:endParaRPr lang="en-US"/>
        </a:p>
      </dgm:t>
    </dgm:pt>
    <dgm:pt modelId="{07B5D019-24D2-4677-A492-09DF3299AB5A}" type="sibTrans" cxnId="{EF2B3EC2-96FB-47E7-93EF-D791EF81863B}">
      <dgm:prSet/>
      <dgm:spPr/>
      <dgm:t>
        <a:bodyPr/>
        <a:lstStyle/>
        <a:p>
          <a:endParaRPr lang="en-US"/>
        </a:p>
      </dgm:t>
    </dgm:pt>
    <dgm:pt modelId="{8E3A80F5-C75F-479B-B38F-7F9771821904}">
      <dgm:prSet phldrT="[Text]"/>
      <dgm:spPr/>
      <dgm:t>
        <a:bodyPr/>
        <a:lstStyle/>
        <a:p>
          <a:r>
            <a:rPr lang="en-US" b="1"/>
            <a:t>Part D </a:t>
          </a:r>
          <a:r>
            <a:rPr lang="en-US"/>
            <a:t>Medicare Prescription Drug Coverage</a:t>
          </a:r>
        </a:p>
      </dgm:t>
    </dgm:pt>
    <dgm:pt modelId="{9224D66F-F352-451F-B648-DFFA1F288D74}" type="parTrans" cxnId="{2EE95DAC-BDA5-4602-BCA3-2A6BA71E1308}">
      <dgm:prSet/>
      <dgm:spPr/>
      <dgm:t>
        <a:bodyPr/>
        <a:lstStyle/>
        <a:p>
          <a:endParaRPr lang="en-US"/>
        </a:p>
      </dgm:t>
    </dgm:pt>
    <dgm:pt modelId="{F729E615-FE13-4BAA-8174-A713C39781DC}" type="sibTrans" cxnId="{2EE95DAC-BDA5-4602-BCA3-2A6BA71E1308}">
      <dgm:prSet/>
      <dgm:spPr/>
      <dgm:t>
        <a:bodyPr/>
        <a:lstStyle/>
        <a:p>
          <a:endParaRPr lang="en-US"/>
        </a:p>
      </dgm:t>
    </dgm:pt>
    <dgm:pt modelId="{2588B9C7-4F9C-4E22-AE23-A9D1DF6AF52E}" type="pres">
      <dgm:prSet presAssocID="{E4CACB86-62D2-4114-BFD2-0A972ABD1B72}" presName="Name0" presStyleCnt="0">
        <dgm:presLayoutVars>
          <dgm:dir/>
          <dgm:resizeHandles val="exact"/>
        </dgm:presLayoutVars>
      </dgm:prSet>
      <dgm:spPr/>
    </dgm:pt>
    <dgm:pt modelId="{472DA4CD-E2B1-4053-B349-34FEAF8F72B9}" type="pres">
      <dgm:prSet presAssocID="{E4CACB86-62D2-4114-BFD2-0A972ABD1B72}" presName="bkgdShp" presStyleLbl="alignAccFollowNode1" presStyleIdx="0" presStyleCnt="1"/>
      <dgm:spPr/>
    </dgm:pt>
    <dgm:pt modelId="{CAADBC61-BF89-476B-975F-2888965C6CCD}" type="pres">
      <dgm:prSet presAssocID="{E4CACB86-62D2-4114-BFD2-0A972ABD1B72}" presName="linComp" presStyleCnt="0"/>
      <dgm:spPr/>
    </dgm:pt>
    <dgm:pt modelId="{BF78CBF0-A6A3-4F54-9ECC-E5606821F8DF}" type="pres">
      <dgm:prSet presAssocID="{9033510A-A960-46C1-B5B5-3C79A535FB0A}" presName="compNode" presStyleCnt="0"/>
      <dgm:spPr/>
    </dgm:pt>
    <dgm:pt modelId="{F31A1099-FA01-46BC-8230-046175C5E237}" type="pres">
      <dgm:prSet presAssocID="{9033510A-A960-46C1-B5B5-3C79A535FB0A}" presName="node" presStyleLbl="node1" presStyleIdx="0" presStyleCnt="4">
        <dgm:presLayoutVars>
          <dgm:bulletEnabled val="1"/>
        </dgm:presLayoutVars>
      </dgm:prSet>
      <dgm:spPr/>
    </dgm:pt>
    <dgm:pt modelId="{38040476-DEAF-4EF6-98E4-63CAA8178FF6}" type="pres">
      <dgm:prSet presAssocID="{9033510A-A960-46C1-B5B5-3C79A535FB0A}" presName="invisiNode" presStyleLbl="node1" presStyleIdx="0" presStyleCnt="4"/>
      <dgm:spPr/>
    </dgm:pt>
    <dgm:pt modelId="{D219954F-FA07-4C97-9724-5DAEDF676684}" type="pres">
      <dgm:prSet presAssocID="{9033510A-A960-46C1-B5B5-3C79A535FB0A}" presName="imagNode" presStyleLbl="fgImgPlace1" presStyleIdx="0" presStyleCnt="4" custLinFactNeighborX="-1143" custLinFactNeighborY="-6"/>
      <dgm:spPr>
        <a:blipFill rotWithShape="0">
          <a:blip xmlns:r="http://schemas.openxmlformats.org/officeDocument/2006/relationships" r:embed="rId1"/>
          <a:stretch>
            <a:fillRect/>
          </a:stretch>
        </a:blipFill>
      </dgm:spPr>
    </dgm:pt>
    <dgm:pt modelId="{E156DD40-EF3F-4196-A66D-7CCF37163C10}" type="pres">
      <dgm:prSet presAssocID="{785E7791-0544-48A8-A5E7-EB26F5067D44}" presName="sibTrans" presStyleLbl="sibTrans2D1" presStyleIdx="0" presStyleCnt="0"/>
      <dgm:spPr/>
    </dgm:pt>
    <dgm:pt modelId="{70DA31C0-491F-4572-A203-5F4D0F1C8FE6}" type="pres">
      <dgm:prSet presAssocID="{26975131-52D4-4793-BF01-92B291D6F468}" presName="compNode" presStyleCnt="0"/>
      <dgm:spPr/>
    </dgm:pt>
    <dgm:pt modelId="{0D5E8004-1E82-4F41-87B2-5C38D8A7A398}" type="pres">
      <dgm:prSet presAssocID="{26975131-52D4-4793-BF01-92B291D6F468}" presName="node" presStyleLbl="node1" presStyleIdx="1" presStyleCnt="4">
        <dgm:presLayoutVars>
          <dgm:bulletEnabled val="1"/>
        </dgm:presLayoutVars>
      </dgm:prSet>
      <dgm:spPr/>
    </dgm:pt>
    <dgm:pt modelId="{697CDB9A-ACB4-421B-AC2C-DC780E935802}" type="pres">
      <dgm:prSet presAssocID="{26975131-52D4-4793-BF01-92B291D6F468}" presName="invisiNode" presStyleLbl="node1" presStyleIdx="1" presStyleCnt="4"/>
      <dgm:spPr/>
    </dgm:pt>
    <dgm:pt modelId="{C68A750C-BA5A-48BE-B565-2495A471BB50}" type="pres">
      <dgm:prSet presAssocID="{26975131-52D4-4793-BF01-92B291D6F468}" presName="imagNode" presStyleLbl="fgImgPlace1" presStyleIdx="1" presStyleCnt="4"/>
      <dgm:spPr>
        <a:blipFill rotWithShape="0">
          <a:blip xmlns:r="http://schemas.openxmlformats.org/officeDocument/2006/relationships" r:embed="rId2"/>
          <a:stretch>
            <a:fillRect/>
          </a:stretch>
        </a:blipFill>
      </dgm:spPr>
    </dgm:pt>
    <dgm:pt modelId="{5C04DC3D-6424-4ED3-8F1A-AD4E40F16EBB}" type="pres">
      <dgm:prSet presAssocID="{1EA4A323-6586-4CEF-B8E6-0E8CA4410E64}" presName="sibTrans" presStyleLbl="sibTrans2D1" presStyleIdx="0" presStyleCnt="0"/>
      <dgm:spPr/>
    </dgm:pt>
    <dgm:pt modelId="{0D320FC2-1FFA-4EA5-9120-2C6801D43481}" type="pres">
      <dgm:prSet presAssocID="{CA17013D-9196-47E5-9C05-C6D17D1AB133}" presName="compNode" presStyleCnt="0"/>
      <dgm:spPr/>
    </dgm:pt>
    <dgm:pt modelId="{29A1E58C-16A6-4450-98DA-4DE50BFA93DA}" type="pres">
      <dgm:prSet presAssocID="{CA17013D-9196-47E5-9C05-C6D17D1AB133}" presName="node" presStyleLbl="node1" presStyleIdx="2" presStyleCnt="4">
        <dgm:presLayoutVars>
          <dgm:bulletEnabled val="1"/>
        </dgm:presLayoutVars>
      </dgm:prSet>
      <dgm:spPr/>
    </dgm:pt>
    <dgm:pt modelId="{F4CD0800-0820-4D88-86DE-360CFCC4C9B6}" type="pres">
      <dgm:prSet presAssocID="{CA17013D-9196-47E5-9C05-C6D17D1AB133}" presName="invisiNode" presStyleLbl="node1" presStyleIdx="2" presStyleCnt="4"/>
      <dgm:spPr/>
    </dgm:pt>
    <dgm:pt modelId="{C7722945-6117-4DD6-B5C2-F1245AB5D518}" type="pres">
      <dgm:prSet presAssocID="{CA17013D-9196-47E5-9C05-C6D17D1AB133}" presName="imagNode" presStyleLbl="fgImgPlace1" presStyleIdx="2" presStyleCnt="4"/>
      <dgm:spPr>
        <a:blipFill rotWithShape="0">
          <a:blip xmlns:r="http://schemas.openxmlformats.org/officeDocument/2006/relationships" r:embed="rId3"/>
          <a:stretch>
            <a:fillRect/>
          </a:stretch>
        </a:blipFill>
      </dgm:spPr>
    </dgm:pt>
    <dgm:pt modelId="{7BB66A68-060C-4F28-9A72-F50E4EE5171E}" type="pres">
      <dgm:prSet presAssocID="{07B5D019-24D2-4677-A492-09DF3299AB5A}" presName="sibTrans" presStyleLbl="sibTrans2D1" presStyleIdx="0" presStyleCnt="0"/>
      <dgm:spPr/>
    </dgm:pt>
    <dgm:pt modelId="{B7F29989-1EC3-4FB8-9D50-9CD6A76DD450}" type="pres">
      <dgm:prSet presAssocID="{8E3A80F5-C75F-479B-B38F-7F9771821904}" presName="compNode" presStyleCnt="0"/>
      <dgm:spPr/>
    </dgm:pt>
    <dgm:pt modelId="{EB1E732E-1DE7-48D7-900C-79C3BEF3A2BE}" type="pres">
      <dgm:prSet presAssocID="{8E3A80F5-C75F-479B-B38F-7F9771821904}" presName="node" presStyleLbl="node1" presStyleIdx="3" presStyleCnt="4">
        <dgm:presLayoutVars>
          <dgm:bulletEnabled val="1"/>
        </dgm:presLayoutVars>
      </dgm:prSet>
      <dgm:spPr/>
    </dgm:pt>
    <dgm:pt modelId="{FA52B741-8AAE-49E3-83C0-48797F02EFAC}" type="pres">
      <dgm:prSet presAssocID="{8E3A80F5-C75F-479B-B38F-7F9771821904}" presName="invisiNode" presStyleLbl="node1" presStyleIdx="3" presStyleCnt="4"/>
      <dgm:spPr/>
    </dgm:pt>
    <dgm:pt modelId="{9CF29DA1-7BA0-4547-92CE-440ACE66B975}" type="pres">
      <dgm:prSet presAssocID="{8E3A80F5-C75F-479B-B38F-7F9771821904}" presName="imagNode" presStyleLbl="fgImgPlace1" presStyleIdx="3" presStyleCnt="4"/>
      <dgm:spPr>
        <a:blipFill rotWithShape="0">
          <a:blip xmlns:r="http://schemas.openxmlformats.org/officeDocument/2006/relationships" r:embed="rId4"/>
          <a:stretch>
            <a:fillRect/>
          </a:stretch>
        </a:blipFill>
      </dgm:spPr>
    </dgm:pt>
  </dgm:ptLst>
  <dgm:cxnLst>
    <dgm:cxn modelId="{25016241-ECF5-4B74-A647-3A86150119C6}" type="presOf" srcId="{9033510A-A960-46C1-B5B5-3C79A535FB0A}" destId="{F31A1099-FA01-46BC-8230-046175C5E237}" srcOrd="0" destOrd="0" presId="urn:microsoft.com/office/officeart/2005/8/layout/pList2#1"/>
    <dgm:cxn modelId="{1AB7B464-1A7D-473E-894F-91149A6F2048}" type="presOf" srcId="{E4CACB86-62D2-4114-BFD2-0A972ABD1B72}" destId="{2588B9C7-4F9C-4E22-AE23-A9D1DF6AF52E}" srcOrd="0" destOrd="0" presId="urn:microsoft.com/office/officeart/2005/8/layout/pList2#1"/>
    <dgm:cxn modelId="{0A674B53-2AE9-4349-86B5-AB81E23B32F5}" type="presOf" srcId="{CA17013D-9196-47E5-9C05-C6D17D1AB133}" destId="{29A1E58C-16A6-4450-98DA-4DE50BFA93DA}" srcOrd="0" destOrd="0" presId="urn:microsoft.com/office/officeart/2005/8/layout/pList2#1"/>
    <dgm:cxn modelId="{7FB31277-BF15-476C-8CC2-C8B1AA9B4242}" type="presOf" srcId="{785E7791-0544-48A8-A5E7-EB26F5067D44}" destId="{E156DD40-EF3F-4196-A66D-7CCF37163C10}" srcOrd="0" destOrd="0" presId="urn:microsoft.com/office/officeart/2005/8/layout/pList2#1"/>
    <dgm:cxn modelId="{9C44D289-B928-40FC-8622-CF37DA9B041A}" type="presOf" srcId="{07B5D019-24D2-4677-A492-09DF3299AB5A}" destId="{7BB66A68-060C-4F28-9A72-F50E4EE5171E}" srcOrd="0" destOrd="0" presId="urn:microsoft.com/office/officeart/2005/8/layout/pList2#1"/>
    <dgm:cxn modelId="{93BD9592-286D-464A-8E7C-49C8962196EB}" srcId="{E4CACB86-62D2-4114-BFD2-0A972ABD1B72}" destId="{26975131-52D4-4793-BF01-92B291D6F468}" srcOrd="1" destOrd="0" parTransId="{0BD5815E-7DF0-4671-B534-D32427928307}" sibTransId="{1EA4A323-6586-4CEF-B8E6-0E8CA4410E64}"/>
    <dgm:cxn modelId="{EA6E74A5-EF07-4591-9FC8-7278D87D064E}" srcId="{E4CACB86-62D2-4114-BFD2-0A972ABD1B72}" destId="{9033510A-A960-46C1-B5B5-3C79A535FB0A}" srcOrd="0" destOrd="0" parTransId="{53A9C246-8932-4289-8A4C-1D777CEB5FA5}" sibTransId="{785E7791-0544-48A8-A5E7-EB26F5067D44}"/>
    <dgm:cxn modelId="{2EE95DAC-BDA5-4602-BCA3-2A6BA71E1308}" srcId="{E4CACB86-62D2-4114-BFD2-0A972ABD1B72}" destId="{8E3A80F5-C75F-479B-B38F-7F9771821904}" srcOrd="3" destOrd="0" parTransId="{9224D66F-F352-451F-B648-DFFA1F288D74}" sibTransId="{F729E615-FE13-4BAA-8174-A713C39781DC}"/>
    <dgm:cxn modelId="{8D12E2B9-E06E-4994-BE47-1DBA144AD9AF}" type="presOf" srcId="{1EA4A323-6586-4CEF-B8E6-0E8CA4410E64}" destId="{5C04DC3D-6424-4ED3-8F1A-AD4E40F16EBB}" srcOrd="0" destOrd="0" presId="urn:microsoft.com/office/officeart/2005/8/layout/pList2#1"/>
    <dgm:cxn modelId="{EF2B3EC2-96FB-47E7-93EF-D791EF81863B}" srcId="{E4CACB86-62D2-4114-BFD2-0A972ABD1B72}" destId="{CA17013D-9196-47E5-9C05-C6D17D1AB133}" srcOrd="2" destOrd="0" parTransId="{AF755775-3979-4865-AE24-BC94066A9401}" sibTransId="{07B5D019-24D2-4677-A492-09DF3299AB5A}"/>
    <dgm:cxn modelId="{298A35CD-50FE-42E3-85F3-AD0285F1A20A}" type="presOf" srcId="{26975131-52D4-4793-BF01-92B291D6F468}" destId="{0D5E8004-1E82-4F41-87B2-5C38D8A7A398}" srcOrd="0" destOrd="0" presId="urn:microsoft.com/office/officeart/2005/8/layout/pList2#1"/>
    <dgm:cxn modelId="{B0D5FBCD-ECCC-4324-9FF9-0D05B02E21CE}" type="presOf" srcId="{8E3A80F5-C75F-479B-B38F-7F9771821904}" destId="{EB1E732E-1DE7-48D7-900C-79C3BEF3A2BE}" srcOrd="0" destOrd="0" presId="urn:microsoft.com/office/officeart/2005/8/layout/pList2#1"/>
    <dgm:cxn modelId="{582BB32C-8819-4D92-9AD2-6A37959A0F27}" type="presParOf" srcId="{2588B9C7-4F9C-4E22-AE23-A9D1DF6AF52E}" destId="{472DA4CD-E2B1-4053-B349-34FEAF8F72B9}" srcOrd="0" destOrd="0" presId="urn:microsoft.com/office/officeart/2005/8/layout/pList2#1"/>
    <dgm:cxn modelId="{E3F2F360-F27D-4DA1-9352-04E060503026}" type="presParOf" srcId="{2588B9C7-4F9C-4E22-AE23-A9D1DF6AF52E}" destId="{CAADBC61-BF89-476B-975F-2888965C6CCD}" srcOrd="1" destOrd="0" presId="urn:microsoft.com/office/officeart/2005/8/layout/pList2#1"/>
    <dgm:cxn modelId="{88D86363-1E2C-4B49-A3B4-789A4E60F623}" type="presParOf" srcId="{CAADBC61-BF89-476B-975F-2888965C6CCD}" destId="{BF78CBF0-A6A3-4F54-9ECC-E5606821F8DF}" srcOrd="0" destOrd="0" presId="urn:microsoft.com/office/officeart/2005/8/layout/pList2#1"/>
    <dgm:cxn modelId="{E0A55620-7CD8-413E-A088-9F531F4FC612}" type="presParOf" srcId="{BF78CBF0-A6A3-4F54-9ECC-E5606821F8DF}" destId="{F31A1099-FA01-46BC-8230-046175C5E237}" srcOrd="0" destOrd="0" presId="urn:microsoft.com/office/officeart/2005/8/layout/pList2#1"/>
    <dgm:cxn modelId="{C12F0DB0-0D35-461E-9855-778F952CD7EE}" type="presParOf" srcId="{BF78CBF0-A6A3-4F54-9ECC-E5606821F8DF}" destId="{38040476-DEAF-4EF6-98E4-63CAA8178FF6}" srcOrd="1" destOrd="0" presId="urn:microsoft.com/office/officeart/2005/8/layout/pList2#1"/>
    <dgm:cxn modelId="{C0F6F520-D5E0-4CCF-B9CB-A64C58F35345}" type="presParOf" srcId="{BF78CBF0-A6A3-4F54-9ECC-E5606821F8DF}" destId="{D219954F-FA07-4C97-9724-5DAEDF676684}" srcOrd="2" destOrd="0" presId="urn:microsoft.com/office/officeart/2005/8/layout/pList2#1"/>
    <dgm:cxn modelId="{83EF6FB6-7C17-4DCD-8208-CE998D82310C}" type="presParOf" srcId="{CAADBC61-BF89-476B-975F-2888965C6CCD}" destId="{E156DD40-EF3F-4196-A66D-7CCF37163C10}" srcOrd="1" destOrd="0" presId="urn:microsoft.com/office/officeart/2005/8/layout/pList2#1"/>
    <dgm:cxn modelId="{0FA16F5F-BF7A-486D-B6B9-81CE7D8D5094}" type="presParOf" srcId="{CAADBC61-BF89-476B-975F-2888965C6CCD}" destId="{70DA31C0-491F-4572-A203-5F4D0F1C8FE6}" srcOrd="2" destOrd="0" presId="urn:microsoft.com/office/officeart/2005/8/layout/pList2#1"/>
    <dgm:cxn modelId="{CA7A6292-761B-461C-9A61-C7E1F4B391A1}" type="presParOf" srcId="{70DA31C0-491F-4572-A203-5F4D0F1C8FE6}" destId="{0D5E8004-1E82-4F41-87B2-5C38D8A7A398}" srcOrd="0" destOrd="0" presId="urn:microsoft.com/office/officeart/2005/8/layout/pList2#1"/>
    <dgm:cxn modelId="{02C38788-B60F-4FA6-869D-B3CCE2A24920}" type="presParOf" srcId="{70DA31C0-491F-4572-A203-5F4D0F1C8FE6}" destId="{697CDB9A-ACB4-421B-AC2C-DC780E935802}" srcOrd="1" destOrd="0" presId="urn:microsoft.com/office/officeart/2005/8/layout/pList2#1"/>
    <dgm:cxn modelId="{EF8D17CC-D563-47DB-B1F7-8D33A6117151}" type="presParOf" srcId="{70DA31C0-491F-4572-A203-5F4D0F1C8FE6}" destId="{C68A750C-BA5A-48BE-B565-2495A471BB50}" srcOrd="2" destOrd="0" presId="urn:microsoft.com/office/officeart/2005/8/layout/pList2#1"/>
    <dgm:cxn modelId="{87A7DA27-7EFC-4D6B-B83B-4F774A049385}" type="presParOf" srcId="{CAADBC61-BF89-476B-975F-2888965C6CCD}" destId="{5C04DC3D-6424-4ED3-8F1A-AD4E40F16EBB}" srcOrd="3" destOrd="0" presId="urn:microsoft.com/office/officeart/2005/8/layout/pList2#1"/>
    <dgm:cxn modelId="{5F7C87DD-21EF-426B-B9E0-5C8A0C5B7B09}" type="presParOf" srcId="{CAADBC61-BF89-476B-975F-2888965C6CCD}" destId="{0D320FC2-1FFA-4EA5-9120-2C6801D43481}" srcOrd="4" destOrd="0" presId="urn:microsoft.com/office/officeart/2005/8/layout/pList2#1"/>
    <dgm:cxn modelId="{99C966FD-89B9-4AB3-9C85-5F20F17421B3}" type="presParOf" srcId="{0D320FC2-1FFA-4EA5-9120-2C6801D43481}" destId="{29A1E58C-16A6-4450-98DA-4DE50BFA93DA}" srcOrd="0" destOrd="0" presId="urn:microsoft.com/office/officeart/2005/8/layout/pList2#1"/>
    <dgm:cxn modelId="{0F72F0A1-DB51-4DF8-A8AC-24062049495A}" type="presParOf" srcId="{0D320FC2-1FFA-4EA5-9120-2C6801D43481}" destId="{F4CD0800-0820-4D88-86DE-360CFCC4C9B6}" srcOrd="1" destOrd="0" presId="urn:microsoft.com/office/officeart/2005/8/layout/pList2#1"/>
    <dgm:cxn modelId="{28DCA5D7-B9B0-4639-903B-CE03FB5F5C21}" type="presParOf" srcId="{0D320FC2-1FFA-4EA5-9120-2C6801D43481}" destId="{C7722945-6117-4DD6-B5C2-F1245AB5D518}" srcOrd="2" destOrd="0" presId="urn:microsoft.com/office/officeart/2005/8/layout/pList2#1"/>
    <dgm:cxn modelId="{980457AF-A372-4E1E-927F-D569809F026C}" type="presParOf" srcId="{CAADBC61-BF89-476B-975F-2888965C6CCD}" destId="{7BB66A68-060C-4F28-9A72-F50E4EE5171E}" srcOrd="5" destOrd="0" presId="urn:microsoft.com/office/officeart/2005/8/layout/pList2#1"/>
    <dgm:cxn modelId="{BEB0A36A-355D-43D8-888F-2ED8E5EE7BB2}" type="presParOf" srcId="{CAADBC61-BF89-476B-975F-2888965C6CCD}" destId="{B7F29989-1EC3-4FB8-9D50-9CD6A76DD450}" srcOrd="6" destOrd="0" presId="urn:microsoft.com/office/officeart/2005/8/layout/pList2#1"/>
    <dgm:cxn modelId="{442AF36A-8493-4B0C-8091-BA5F4AE496FB}" type="presParOf" srcId="{B7F29989-1EC3-4FB8-9D50-9CD6A76DD450}" destId="{EB1E732E-1DE7-48D7-900C-79C3BEF3A2BE}" srcOrd="0" destOrd="0" presId="urn:microsoft.com/office/officeart/2005/8/layout/pList2#1"/>
    <dgm:cxn modelId="{8B272313-5AE7-45F6-8BA2-3D2718320248}" type="presParOf" srcId="{B7F29989-1EC3-4FB8-9D50-9CD6A76DD450}" destId="{FA52B741-8AAE-49E3-83C0-48797F02EFAC}" srcOrd="1" destOrd="0" presId="urn:microsoft.com/office/officeart/2005/8/layout/pList2#1"/>
    <dgm:cxn modelId="{F9CD1713-E92C-447F-8067-D86B7B43AE77}" type="presParOf" srcId="{B7F29989-1EC3-4FB8-9D50-9CD6A76DD450}" destId="{9CF29DA1-7BA0-4547-92CE-440ACE66B975}" srcOrd="2" destOrd="0" presId="urn:microsoft.com/office/officeart/2005/8/layout/p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2DA4CD-E2B1-4053-B349-34FEAF8F72B9}">
      <dsp:nvSpPr>
        <dsp:cNvPr id="0" name=""/>
        <dsp:cNvSpPr/>
      </dsp:nvSpPr>
      <dsp:spPr>
        <a:xfrm>
          <a:off x="0" y="0"/>
          <a:ext cx="8229600" cy="2036682"/>
        </a:xfrm>
        <a:prstGeom prst="roundRect">
          <a:avLst>
            <a:gd name="adj" fmla="val 10000"/>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19954F-FA07-4C97-9724-5DAEDF676684}">
      <dsp:nvSpPr>
        <dsp:cNvPr id="0" name=""/>
        <dsp:cNvSpPr/>
      </dsp:nvSpPr>
      <dsp:spPr>
        <a:xfrm>
          <a:off x="228603" y="271468"/>
          <a:ext cx="1797974" cy="1493567"/>
        </a:xfrm>
        <a:prstGeom prst="roundRect">
          <a:avLst>
            <a:gd name="adj" fmla="val 10000"/>
          </a:avLst>
        </a:prstGeom>
        <a:blipFill rotWithShape="0">
          <a:blip xmlns:r="http://schemas.openxmlformats.org/officeDocument/2006/relationships" r:embed="rId1"/>
          <a:stretch>
            <a:fillRect/>
          </a:stretch>
        </a:blip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1A1099-FA01-46BC-8230-046175C5E237}">
      <dsp:nvSpPr>
        <dsp:cNvPr id="0" name=""/>
        <dsp:cNvSpPr/>
      </dsp:nvSpPr>
      <dsp:spPr>
        <a:xfrm rot="10800000">
          <a:off x="249154" y="2036682"/>
          <a:ext cx="1797974" cy="2489279"/>
        </a:xfrm>
        <a:prstGeom prst="round2SameRect">
          <a:avLst>
            <a:gd name="adj1" fmla="val 10500"/>
            <a:gd name="adj2" fmla="val 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b="1" kern="1200"/>
            <a:t>Part A</a:t>
          </a:r>
        </a:p>
        <a:p>
          <a:pPr marL="0" lvl="0" indent="0" algn="ctr" defTabSz="844550">
            <a:lnSpc>
              <a:spcPct val="90000"/>
            </a:lnSpc>
            <a:spcBef>
              <a:spcPct val="0"/>
            </a:spcBef>
            <a:spcAft>
              <a:spcPct val="35000"/>
            </a:spcAft>
            <a:buNone/>
          </a:pPr>
          <a:r>
            <a:rPr lang="en-US" sz="1900" kern="1200"/>
            <a:t>Hospital Insurance</a:t>
          </a:r>
        </a:p>
      </dsp:txBody>
      <dsp:txXfrm rot="10800000">
        <a:off x="304448" y="2036682"/>
        <a:ext cx="1687386" cy="2433985"/>
      </dsp:txXfrm>
    </dsp:sp>
    <dsp:sp modelId="{C68A750C-BA5A-48BE-B565-2495A471BB50}">
      <dsp:nvSpPr>
        <dsp:cNvPr id="0" name=""/>
        <dsp:cNvSpPr/>
      </dsp:nvSpPr>
      <dsp:spPr>
        <a:xfrm>
          <a:off x="2226926" y="271557"/>
          <a:ext cx="1797974" cy="1493567"/>
        </a:xfrm>
        <a:prstGeom prst="roundRect">
          <a:avLst>
            <a:gd name="adj" fmla="val 10000"/>
          </a:avLst>
        </a:prstGeom>
        <a:blipFill rotWithShape="0">
          <a:blip xmlns:r="http://schemas.openxmlformats.org/officeDocument/2006/relationships" r:embed="rId2"/>
          <a:stretch>
            <a:fillRect/>
          </a:stretch>
        </a:blip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5E8004-1E82-4F41-87B2-5C38D8A7A398}">
      <dsp:nvSpPr>
        <dsp:cNvPr id="0" name=""/>
        <dsp:cNvSpPr/>
      </dsp:nvSpPr>
      <dsp:spPr>
        <a:xfrm rot="10800000">
          <a:off x="2226926" y="2036682"/>
          <a:ext cx="1797974" cy="2489279"/>
        </a:xfrm>
        <a:prstGeom prst="round2SameRect">
          <a:avLst>
            <a:gd name="adj1" fmla="val 10500"/>
            <a:gd name="adj2" fmla="val 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b="1" kern="1200"/>
            <a:t>Part B </a:t>
          </a:r>
          <a:r>
            <a:rPr lang="en-US" sz="1900" kern="1200"/>
            <a:t>Medical Insurance</a:t>
          </a:r>
        </a:p>
      </dsp:txBody>
      <dsp:txXfrm rot="10800000">
        <a:off x="2282220" y="2036682"/>
        <a:ext cx="1687386" cy="2433985"/>
      </dsp:txXfrm>
    </dsp:sp>
    <dsp:sp modelId="{C7722945-6117-4DD6-B5C2-F1245AB5D518}">
      <dsp:nvSpPr>
        <dsp:cNvPr id="0" name=""/>
        <dsp:cNvSpPr/>
      </dsp:nvSpPr>
      <dsp:spPr>
        <a:xfrm>
          <a:off x="4204698" y="271557"/>
          <a:ext cx="1797974" cy="1493567"/>
        </a:xfrm>
        <a:prstGeom prst="roundRect">
          <a:avLst>
            <a:gd name="adj" fmla="val 10000"/>
          </a:avLst>
        </a:prstGeom>
        <a:blipFill rotWithShape="0">
          <a:blip xmlns:r="http://schemas.openxmlformats.org/officeDocument/2006/relationships" r:embed="rId3"/>
          <a:stretch>
            <a:fillRect/>
          </a:stretch>
        </a:blip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A1E58C-16A6-4450-98DA-4DE50BFA93DA}">
      <dsp:nvSpPr>
        <dsp:cNvPr id="0" name=""/>
        <dsp:cNvSpPr/>
      </dsp:nvSpPr>
      <dsp:spPr>
        <a:xfrm rot="10800000">
          <a:off x="4204698" y="2036682"/>
          <a:ext cx="1797974" cy="2489279"/>
        </a:xfrm>
        <a:prstGeom prst="round2SameRect">
          <a:avLst>
            <a:gd name="adj1" fmla="val 10500"/>
            <a:gd name="adj2" fmla="val 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b="1" kern="1200"/>
            <a:t>Part C </a:t>
          </a:r>
          <a:r>
            <a:rPr lang="en-US" sz="2000" kern="1200"/>
            <a:t>Medicare Advantage </a:t>
          </a:r>
          <a:r>
            <a:rPr lang="en-US" sz="1800" kern="1200"/>
            <a:t>  </a:t>
          </a:r>
        </a:p>
      </dsp:txBody>
      <dsp:txXfrm rot="10800000">
        <a:off x="4259992" y="2036682"/>
        <a:ext cx="1687386" cy="2433985"/>
      </dsp:txXfrm>
    </dsp:sp>
    <dsp:sp modelId="{9CF29DA1-7BA0-4547-92CE-440ACE66B975}">
      <dsp:nvSpPr>
        <dsp:cNvPr id="0" name=""/>
        <dsp:cNvSpPr/>
      </dsp:nvSpPr>
      <dsp:spPr>
        <a:xfrm>
          <a:off x="6182470" y="271557"/>
          <a:ext cx="1797974" cy="1493567"/>
        </a:xfrm>
        <a:prstGeom prst="roundRect">
          <a:avLst>
            <a:gd name="adj" fmla="val 10000"/>
          </a:avLst>
        </a:prstGeom>
        <a:blipFill rotWithShape="0">
          <a:blip xmlns:r="http://schemas.openxmlformats.org/officeDocument/2006/relationships" r:embed="rId4"/>
          <a:stretch>
            <a:fillRect/>
          </a:stretch>
        </a:blip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1E732E-1DE7-48D7-900C-79C3BEF3A2BE}">
      <dsp:nvSpPr>
        <dsp:cNvPr id="0" name=""/>
        <dsp:cNvSpPr/>
      </dsp:nvSpPr>
      <dsp:spPr>
        <a:xfrm rot="10800000">
          <a:off x="6182470" y="2036682"/>
          <a:ext cx="1797974" cy="2489279"/>
        </a:xfrm>
        <a:prstGeom prst="round2SameRect">
          <a:avLst>
            <a:gd name="adj1" fmla="val 10500"/>
            <a:gd name="adj2" fmla="val 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b="1" kern="1200"/>
            <a:t>Part D </a:t>
          </a:r>
          <a:r>
            <a:rPr lang="en-US" sz="1900" kern="1200"/>
            <a:t>Medicare Prescription Drug Coverage</a:t>
          </a:r>
        </a:p>
      </dsp:txBody>
      <dsp:txXfrm rot="10800000">
        <a:off x="6237764" y="2036682"/>
        <a:ext cx="1687386" cy="2433985"/>
      </dsp:txXfrm>
    </dsp:sp>
  </dsp:spTree>
</dsp:drawing>
</file>

<file path=ppt/diagrams/layout1.xml><?xml version="1.0" encoding="utf-8"?>
<dgm:layoutDef xmlns:dgm="http://schemas.openxmlformats.org/drawingml/2006/diagram" xmlns:a="http://schemas.openxmlformats.org/drawingml/2006/main" uniqueId="urn:microsoft.com/office/officeart/2005/8/layout/pList2#1">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40" cy="469424"/>
          </a:xfrm>
          <a:prstGeom prst="rect">
            <a:avLst/>
          </a:prstGeom>
        </p:spPr>
        <p:txBody>
          <a:bodyPr vert="horz" lIns="94218" tIns="47109" rIns="94218" bIns="47109" rtlCol="0"/>
          <a:lstStyle>
            <a:lvl1pPr algn="l">
              <a:defRPr sz="1200"/>
            </a:lvl1pPr>
          </a:lstStyle>
          <a:p>
            <a:endParaRPr lang="en-US"/>
          </a:p>
        </p:txBody>
      </p:sp>
      <p:sp>
        <p:nvSpPr>
          <p:cNvPr id="3" name="Date Placeholder 2"/>
          <p:cNvSpPr>
            <a:spLocks noGrp="1"/>
          </p:cNvSpPr>
          <p:nvPr>
            <p:ph type="dt" sz="quarter" idx="1"/>
          </p:nvPr>
        </p:nvSpPr>
        <p:spPr>
          <a:xfrm>
            <a:off x="4023093" y="0"/>
            <a:ext cx="3077740" cy="469424"/>
          </a:xfrm>
          <a:prstGeom prst="rect">
            <a:avLst/>
          </a:prstGeom>
        </p:spPr>
        <p:txBody>
          <a:bodyPr vert="horz" lIns="94218" tIns="47109" rIns="94218" bIns="47109" rtlCol="0"/>
          <a:lstStyle>
            <a:lvl1pPr algn="r">
              <a:defRPr sz="1200"/>
            </a:lvl1pPr>
          </a:lstStyle>
          <a:p>
            <a:fld id="{C7414E87-902E-4293-AB91-BDE9D02EACCA}" type="datetimeFigureOut">
              <a:rPr lang="en-US" smtClean="0"/>
              <a:pPr/>
              <a:t>8/27/2026</a:t>
            </a:fld>
            <a:endParaRPr lang="en-US"/>
          </a:p>
        </p:txBody>
      </p:sp>
      <p:sp>
        <p:nvSpPr>
          <p:cNvPr id="4" name="Footer Placeholder 3"/>
          <p:cNvSpPr>
            <a:spLocks noGrp="1"/>
          </p:cNvSpPr>
          <p:nvPr>
            <p:ph type="ftr" sz="quarter" idx="2"/>
          </p:nvPr>
        </p:nvSpPr>
        <p:spPr>
          <a:xfrm>
            <a:off x="0" y="8917422"/>
            <a:ext cx="3077740" cy="469424"/>
          </a:xfrm>
          <a:prstGeom prst="rect">
            <a:avLst/>
          </a:prstGeom>
        </p:spPr>
        <p:txBody>
          <a:bodyPr vert="horz" lIns="94218" tIns="47109" rIns="94218" bIns="47109" rtlCol="0" anchor="b"/>
          <a:lstStyle>
            <a:lvl1pPr algn="l">
              <a:defRPr sz="1200"/>
            </a:lvl1pPr>
          </a:lstStyle>
          <a:p>
            <a:endParaRPr lang="en-US"/>
          </a:p>
        </p:txBody>
      </p:sp>
      <p:sp>
        <p:nvSpPr>
          <p:cNvPr id="5" name="Slide Number Placeholder 4"/>
          <p:cNvSpPr>
            <a:spLocks noGrp="1"/>
          </p:cNvSpPr>
          <p:nvPr>
            <p:ph type="sldNum" sz="quarter" idx="3"/>
          </p:nvPr>
        </p:nvSpPr>
        <p:spPr>
          <a:xfrm>
            <a:off x="4023093" y="8917422"/>
            <a:ext cx="3077740" cy="469424"/>
          </a:xfrm>
          <a:prstGeom prst="rect">
            <a:avLst/>
          </a:prstGeom>
        </p:spPr>
        <p:txBody>
          <a:bodyPr vert="horz" lIns="94218" tIns="47109" rIns="94218" bIns="47109" rtlCol="0" anchor="b"/>
          <a:lstStyle>
            <a:lvl1pPr algn="r">
              <a:defRPr sz="1200"/>
            </a:lvl1pPr>
          </a:lstStyle>
          <a:p>
            <a:fld id="{AB7421E7-FF05-4373-AEBD-EA4EE255ED98}" type="slidenum">
              <a:rPr lang="en-US" smtClean="0"/>
              <a:pPr/>
              <a:t>‹#›</a:t>
            </a:fld>
            <a:endParaRPr lang="en-US"/>
          </a:p>
        </p:txBody>
      </p:sp>
    </p:spTree>
    <p:extLst>
      <p:ext uri="{BB962C8B-B14F-4D97-AF65-F5344CB8AC3E}">
        <p14:creationId xmlns:p14="http://schemas.microsoft.com/office/powerpoint/2010/main" val="24589341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40" cy="469424"/>
          </a:xfrm>
          <a:prstGeom prst="rect">
            <a:avLst/>
          </a:prstGeom>
        </p:spPr>
        <p:txBody>
          <a:bodyPr vert="horz" lIns="94218" tIns="47109" rIns="94218" bIns="47109" rtlCol="0"/>
          <a:lstStyle>
            <a:lvl1pPr algn="l">
              <a:defRPr sz="1200"/>
            </a:lvl1pPr>
          </a:lstStyle>
          <a:p>
            <a:endParaRPr lang="en-US"/>
          </a:p>
        </p:txBody>
      </p:sp>
      <p:sp>
        <p:nvSpPr>
          <p:cNvPr id="3" name="Date Placeholder 2"/>
          <p:cNvSpPr>
            <a:spLocks noGrp="1"/>
          </p:cNvSpPr>
          <p:nvPr>
            <p:ph type="dt" idx="1"/>
          </p:nvPr>
        </p:nvSpPr>
        <p:spPr>
          <a:xfrm>
            <a:off x="4023093" y="0"/>
            <a:ext cx="3077740" cy="469424"/>
          </a:xfrm>
          <a:prstGeom prst="rect">
            <a:avLst/>
          </a:prstGeom>
        </p:spPr>
        <p:txBody>
          <a:bodyPr vert="horz" lIns="94218" tIns="47109" rIns="94218" bIns="47109" rtlCol="0"/>
          <a:lstStyle>
            <a:lvl1pPr algn="r">
              <a:defRPr sz="1200"/>
            </a:lvl1pPr>
          </a:lstStyle>
          <a:p>
            <a:fld id="{3743B448-9D0D-4225-9AF8-246F0077FB49}" type="datetimeFigureOut">
              <a:rPr lang="en-US" smtClean="0"/>
              <a:pPr/>
              <a:t>8/27/2026</a:t>
            </a:fld>
            <a:endParaRPr lang="en-US"/>
          </a:p>
        </p:txBody>
      </p:sp>
      <p:sp>
        <p:nvSpPr>
          <p:cNvPr id="4" name="Slide Image Placeholder 3"/>
          <p:cNvSpPr>
            <a:spLocks noGrp="1" noRot="1" noChangeAspect="1"/>
          </p:cNvSpPr>
          <p:nvPr>
            <p:ph type="sldImg" idx="2"/>
          </p:nvPr>
        </p:nvSpPr>
        <p:spPr>
          <a:xfrm>
            <a:off x="1203325" y="703263"/>
            <a:ext cx="4695825" cy="3521075"/>
          </a:xfrm>
          <a:prstGeom prst="rect">
            <a:avLst/>
          </a:prstGeom>
          <a:noFill/>
          <a:ln w="12700">
            <a:solidFill>
              <a:prstClr val="black"/>
            </a:solidFill>
          </a:ln>
        </p:spPr>
        <p:txBody>
          <a:bodyPr vert="horz" lIns="94218" tIns="47109" rIns="94218" bIns="47109"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18" tIns="47109" rIns="94218" bIns="4710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40" cy="469424"/>
          </a:xfrm>
          <a:prstGeom prst="rect">
            <a:avLst/>
          </a:prstGeom>
        </p:spPr>
        <p:txBody>
          <a:bodyPr vert="horz" lIns="94218" tIns="47109" rIns="94218" bIns="47109"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2"/>
            <a:ext cx="3077740" cy="469424"/>
          </a:xfrm>
          <a:prstGeom prst="rect">
            <a:avLst/>
          </a:prstGeom>
        </p:spPr>
        <p:txBody>
          <a:bodyPr vert="horz" lIns="94218" tIns="47109" rIns="94218" bIns="47109" rtlCol="0" anchor="b"/>
          <a:lstStyle>
            <a:lvl1pPr algn="r">
              <a:defRPr sz="1200"/>
            </a:lvl1pPr>
          </a:lstStyle>
          <a:p>
            <a:fld id="{8A14E1F6-9FF7-40A5-89B0-0708C54A6D97}" type="slidenum">
              <a:rPr lang="en-US" smtClean="0"/>
              <a:pPr/>
              <a:t>‹#›</a:t>
            </a:fld>
            <a:endParaRPr lang="en-US"/>
          </a:p>
        </p:txBody>
      </p:sp>
    </p:spTree>
    <p:extLst>
      <p:ext uri="{BB962C8B-B14F-4D97-AF65-F5344CB8AC3E}">
        <p14:creationId xmlns:p14="http://schemas.microsoft.com/office/powerpoint/2010/main" val="675341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medicare.gov/your-medicare-costs/medicare-costs-at-a-glance"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www.medicare.gov/coverage/skilled-nursing-facility-care.html#1294" TargetMode="External"/><Relationship Id="rId4" Type="http://schemas.openxmlformats.org/officeDocument/2006/relationships/hyperlink" Target="https://www.medicare.gov/coverage/skilled-nursing-facility-care.html#1288"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medicare.gov/"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www.cms.hhs.gov/NationalMedicareTrainingProgram"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9286" indent="-229286">
              <a:buAutoNum type="arabicPeriod"/>
            </a:pPr>
            <a:r>
              <a:rPr lang="en-US"/>
              <a:t>Welcome</a:t>
            </a:r>
          </a:p>
          <a:p>
            <a:pPr marL="229286" indent="-229286">
              <a:buAutoNum type="arabicPeriod" startAt="2"/>
            </a:pPr>
            <a:r>
              <a:rPr lang="en-US"/>
              <a:t>Recognize Mark, Lois, Cindy &amp; any</a:t>
            </a:r>
            <a:r>
              <a:rPr lang="en-US" baseline="0"/>
              <a:t> other dignitary</a:t>
            </a:r>
          </a:p>
          <a:p>
            <a:r>
              <a:rPr lang="en-US" baseline="0"/>
              <a:t>3.   Goal – to show the connection between Medicare &amp; benefits – simple: covers items not covered by Medicare or enhances a Medicare Benefit – For end of presentation…Ask question. </a:t>
            </a:r>
            <a:endParaRPr lang="en-US"/>
          </a:p>
          <a:p>
            <a:pPr marL="229286" indent="-229286">
              <a:buAutoNum type="arabicPeriod"/>
            </a:pPr>
            <a:endParaRPr lang="en-US"/>
          </a:p>
        </p:txBody>
      </p:sp>
      <p:sp>
        <p:nvSpPr>
          <p:cNvPr id="4" name="Slide Number Placeholder 3"/>
          <p:cNvSpPr>
            <a:spLocks noGrp="1"/>
          </p:cNvSpPr>
          <p:nvPr>
            <p:ph type="sldNum" sz="quarter" idx="10"/>
          </p:nvPr>
        </p:nvSpPr>
        <p:spPr/>
        <p:txBody>
          <a:bodyPr/>
          <a:lstStyle/>
          <a:p>
            <a:fld id="{8A14E1F6-9FF7-40A5-89B0-0708C54A6D97}" type="slidenum">
              <a:rPr lang="en-US" smtClean="0"/>
              <a:pPr/>
              <a:t>1</a:t>
            </a:fld>
            <a:endParaRPr lang="en-US"/>
          </a:p>
        </p:txBody>
      </p:sp>
    </p:spTree>
    <p:extLst>
      <p:ext uri="{BB962C8B-B14F-4D97-AF65-F5344CB8AC3E}">
        <p14:creationId xmlns:p14="http://schemas.microsoft.com/office/powerpoint/2010/main" val="2466002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B7BC668-EF9E-4008-A594-DB84396FB3E9}" type="slidenum">
              <a:rPr lang="en-US" smtClean="0"/>
              <a:pPr/>
              <a:t>2</a:t>
            </a:fld>
            <a:endParaRPr lang="en-US"/>
          </a:p>
        </p:txBody>
      </p:sp>
    </p:spTree>
    <p:extLst>
      <p:ext uri="{BB962C8B-B14F-4D97-AF65-F5344CB8AC3E}">
        <p14:creationId xmlns:p14="http://schemas.microsoft.com/office/powerpoint/2010/main" val="986681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4408" indent="-114408">
              <a:buFont typeface="Wingdings" pitchFamily="2" charset="2"/>
              <a:buChar char="§"/>
            </a:pPr>
            <a:r>
              <a:rPr lang="en-US"/>
              <a:t>Medicare has four parts: </a:t>
            </a:r>
          </a:p>
          <a:p>
            <a:pPr marL="457636" indent="-228818">
              <a:buFont typeface="+mj-lt"/>
              <a:buAutoNum type="arabicPeriod"/>
            </a:pPr>
            <a:r>
              <a:rPr lang="en-US"/>
              <a:t>Part A is Hospital Insurance  </a:t>
            </a:r>
          </a:p>
          <a:p>
            <a:pPr marL="457636" indent="-228818">
              <a:buFont typeface="+mj-lt"/>
              <a:buAutoNum type="arabicPeriod"/>
            </a:pPr>
            <a:r>
              <a:rPr lang="en-US"/>
              <a:t>Part B is Medical Insurance –  </a:t>
            </a:r>
          </a:p>
          <a:p>
            <a:pPr marL="457636" indent="-228818">
              <a:buFont typeface="+mj-lt"/>
              <a:buAutoNum type="arabicPeriod"/>
            </a:pPr>
            <a:r>
              <a:rPr lang="en-US"/>
              <a:t>Part C is Medicare Advantage which are plans like HMOs and PPOs</a:t>
            </a:r>
          </a:p>
          <a:p>
            <a:pPr marL="457636" indent="-228818">
              <a:buFont typeface="+mj-lt"/>
              <a:buAutoNum type="arabicPeriod"/>
            </a:pPr>
            <a:r>
              <a:rPr lang="en-US"/>
              <a:t>Part D is Medicare Prescription Drug Coverage – Premium – High Option Rider – Express Scripts</a:t>
            </a:r>
          </a:p>
        </p:txBody>
      </p:sp>
      <p:sp>
        <p:nvSpPr>
          <p:cNvPr id="4" name="Slide Number Placeholder 3"/>
          <p:cNvSpPr>
            <a:spLocks noGrp="1"/>
          </p:cNvSpPr>
          <p:nvPr>
            <p:ph type="sldNum" sz="quarter" idx="10"/>
          </p:nvPr>
        </p:nvSpPr>
        <p:spPr/>
        <p:txBody>
          <a:bodyPr/>
          <a:lstStyle/>
          <a:p>
            <a:fld id="{BB7BC668-EF9E-4008-A594-DB84396FB3E9}" type="slidenum">
              <a:rPr lang="en-US" smtClean="0"/>
              <a:pPr/>
              <a:t>3</a:t>
            </a:fld>
            <a:endParaRPr lang="en-US"/>
          </a:p>
        </p:txBody>
      </p:sp>
    </p:spTree>
    <p:extLst>
      <p:ext uri="{BB962C8B-B14F-4D97-AF65-F5344CB8AC3E}">
        <p14:creationId xmlns:p14="http://schemas.microsoft.com/office/powerpoint/2010/main" val="3132908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9" y="4459526"/>
            <a:ext cx="5681980" cy="4347426"/>
          </a:xfrm>
        </p:spPr>
        <p:txBody>
          <a:bodyPr>
            <a:noAutofit/>
          </a:bodyPr>
          <a:lstStyle/>
          <a:p>
            <a:endParaRPr lang="en-US" dirty="0"/>
          </a:p>
          <a:p>
            <a:r>
              <a:rPr lang="en-US" dirty="0"/>
              <a:t>Days 1–60: $0 </a:t>
            </a:r>
            <a:r>
              <a:rPr lang="en-US" dirty="0">
                <a:hlinkClick r:id="rId3"/>
              </a:rPr>
              <a:t>coinsurance</a:t>
            </a:r>
            <a:r>
              <a:rPr lang="en-US" dirty="0"/>
              <a:t> for each benefit period.</a:t>
            </a:r>
          </a:p>
          <a:p>
            <a:r>
              <a:rPr lang="en-US" dirty="0"/>
              <a:t>Days 61–90: $408 coinsurance per day of each benefit period.</a:t>
            </a:r>
          </a:p>
          <a:p>
            <a:r>
              <a:rPr lang="en-US" dirty="0"/>
              <a:t>Days 91 and beyond: $816 coinsurance per each "lifetime reserve day" after day 90 for each benefit period (up to 60 days over your lifetime).</a:t>
            </a:r>
          </a:p>
          <a:p>
            <a:r>
              <a:rPr lang="en-US" dirty="0"/>
              <a:t>Beyond </a:t>
            </a:r>
            <a:r>
              <a:rPr lang="en-US" dirty="0">
                <a:hlinkClick r:id="rId3" tooltip="&lt;p&gt;In Original Medicare, these are additional days that Medicare will pay for when you're in a hospital for more than 90 days. You have a total of 60 reserve days that can be used during your lifetime. For each lifetime reserve day, Medicare pays all covered costs except for a daily coinsurance.&lt;/p&gt;&#10;"/>
              </a:rPr>
              <a:t>lifetime reserve days</a:t>
            </a:r>
            <a:r>
              <a:rPr lang="en-US" dirty="0"/>
              <a:t> : all costs.</a:t>
            </a:r>
          </a:p>
          <a:p>
            <a:pPr>
              <a:spcAft>
                <a:spcPts val="100"/>
              </a:spcAft>
              <a:defRPr/>
            </a:pPr>
            <a:r>
              <a:rPr lang="en-US" sz="900" dirty="0"/>
              <a:t> </a:t>
            </a:r>
            <a:r>
              <a:rPr lang="en-US" sz="900" dirty="0">
                <a:solidFill>
                  <a:srgbClr val="FF0000"/>
                </a:solidFill>
              </a:rPr>
              <a:t>Rest paid by Blue Cross, Blue Shield. $300 deductible within benefit period (60 days). Coverage under Supplemental Medical (up to $750).  If second stay is after 60 days of 1</a:t>
            </a:r>
            <a:r>
              <a:rPr lang="en-US" sz="900" baseline="30000" dirty="0">
                <a:solidFill>
                  <a:srgbClr val="FF0000"/>
                </a:solidFill>
              </a:rPr>
              <a:t>st</a:t>
            </a:r>
            <a:r>
              <a:rPr lang="en-US" sz="900" dirty="0">
                <a:solidFill>
                  <a:srgbClr val="FF0000"/>
                </a:solidFill>
              </a:rPr>
              <a:t> stay, starts day 1 again. </a:t>
            </a:r>
          </a:p>
          <a:p>
            <a:pPr>
              <a:spcAft>
                <a:spcPts val="100"/>
              </a:spcAft>
              <a:defRPr/>
            </a:pPr>
            <a:r>
              <a:rPr lang="en-US" sz="900" b="1" dirty="0"/>
              <a:t>Hospital inpatient care </a:t>
            </a:r>
            <a:r>
              <a:rPr lang="en-US" sz="900" dirty="0"/>
              <a:t>- </a:t>
            </a:r>
            <a:r>
              <a:rPr lang="en-US" sz="900" dirty="0">
                <a:ea typeface="Calibri"/>
                <a:cs typeface="Times New Roman"/>
              </a:rPr>
              <a:t>Semi-private room, meals, general nursing, and other hospital services and supplies. Includes care in critical access hospitals and inpatient rehabilitation facilities. Inpatient mental health care in a psychiatric hospital (lifetime 190-day limit). </a:t>
            </a:r>
            <a:endParaRPr lang="en-US" sz="900" dirty="0"/>
          </a:p>
          <a:p>
            <a:pPr fontAlgn="base"/>
            <a:r>
              <a:rPr lang="en-US" sz="900" b="1" dirty="0"/>
              <a:t>Skilled nursing facility (SNF) </a:t>
            </a:r>
            <a:r>
              <a:rPr lang="en-US" sz="900" dirty="0"/>
              <a:t>care (not custodial or long-term care) when certain conditions are met.</a:t>
            </a:r>
            <a:r>
              <a:rPr lang="en-US" b="1" dirty="0"/>
              <a:t> Your costs in Original Medicare</a:t>
            </a:r>
          </a:p>
          <a:p>
            <a:pPr fontAlgn="base"/>
            <a:r>
              <a:rPr lang="en-US" dirty="0"/>
              <a:t>You pay:</a:t>
            </a:r>
          </a:p>
          <a:p>
            <a:pPr fontAlgn="base"/>
            <a:r>
              <a:rPr lang="en-US" dirty="0"/>
              <a:t>Days 1–20: $0 for each </a:t>
            </a:r>
            <a:r>
              <a:rPr lang="en-US" dirty="0">
                <a:hlinkClick r:id="rId4" tooltip="&#10;&lt;p&gt;The way that Original Medicare measures your use of hospital and skilled nursing facility (SNF) services. A benefit period begins the day you're admitted as an inpatient in a hospital or SNF. The benefit period ends when you haven't gotten any inpatient hospital care (or skilled care in a SNF) for 60 days in a row. If you go into a hospital or a SNF after one benefit period has ended, a new benefit period begins. You must pay the inpatient hospital deductible for each benefit period. There's no limit to the number of benefit periods.&lt;/p&gt;&#10;"/>
              </a:rPr>
              <a:t>benefit period</a:t>
            </a:r>
            <a:r>
              <a:rPr lang="en-US" dirty="0"/>
              <a:t>.</a:t>
            </a:r>
          </a:p>
          <a:p>
            <a:pPr fontAlgn="base"/>
            <a:r>
              <a:rPr lang="en-US" dirty="0"/>
              <a:t>Days 21–100: $204</a:t>
            </a:r>
            <a:r>
              <a:rPr lang="en-US" baseline="0" dirty="0"/>
              <a:t> ($</a:t>
            </a:r>
            <a:r>
              <a:rPr lang="en-US" dirty="0"/>
              <a:t>194.5</a:t>
            </a:r>
            <a:r>
              <a:rPr lang="en-US" baseline="0" dirty="0"/>
              <a:t> in 2023)</a:t>
            </a:r>
            <a:r>
              <a:rPr lang="en-US" dirty="0"/>
              <a:t> </a:t>
            </a:r>
            <a:r>
              <a:rPr lang="en-US" dirty="0">
                <a:hlinkClick r:id="rId5" tooltip="&lt;p&gt;An amount you may be required to pay as your share of the cost for services after you pay any deductibles. Coinsurance is usually a percentage (for example, 20%).&lt;/p&gt;"/>
              </a:rPr>
              <a:t>coinsurance</a:t>
            </a:r>
            <a:r>
              <a:rPr lang="en-US" dirty="0"/>
              <a:t> per day of each benefit period. (no pay if in GHI senior care)</a:t>
            </a:r>
          </a:p>
          <a:p>
            <a:pPr fontAlgn="base"/>
            <a:r>
              <a:rPr lang="en-US" dirty="0"/>
              <a:t>Days 101 and beyond: all costs.</a:t>
            </a:r>
          </a:p>
          <a:p>
            <a:pPr fontAlgn="base"/>
            <a:endParaRPr lang="en-US" dirty="0"/>
          </a:p>
          <a:p>
            <a:pPr fontAlgn="base"/>
            <a:r>
              <a:rPr lang="en-US" dirty="0"/>
              <a:t>Covered 100 days in senior care plan</a:t>
            </a:r>
            <a:endParaRPr lang="en-US" dirty="0">
              <a:solidFill>
                <a:srgbClr val="FF0000"/>
              </a:solidFill>
            </a:endParaRPr>
          </a:p>
          <a:p>
            <a:pPr>
              <a:spcAft>
                <a:spcPts val="100"/>
              </a:spcAft>
              <a:defRPr/>
            </a:pPr>
            <a:endParaRPr lang="en-US" sz="900" dirty="0">
              <a:ea typeface="Calibri"/>
              <a:cs typeface="Times New Roman"/>
            </a:endParaRPr>
          </a:p>
          <a:p>
            <a:pPr>
              <a:spcAft>
                <a:spcPts val="100"/>
              </a:spcAft>
              <a:defRPr/>
            </a:pPr>
            <a:r>
              <a:rPr lang="en-US" sz="900" b="1" dirty="0"/>
              <a:t>Home health care </a:t>
            </a:r>
            <a:r>
              <a:rPr lang="en-US" sz="900" dirty="0"/>
              <a:t>- A doctor enrolled in Medicare, or certain health care providers who work with the doctor, must see you before the doctor can certify that you need home health services. That doctor must order your care, </a:t>
            </a:r>
            <a:r>
              <a:rPr lang="en-US" sz="900" b="1" dirty="0"/>
              <a:t>and</a:t>
            </a:r>
            <a:r>
              <a:rPr lang="en-US" sz="900" dirty="0"/>
              <a:t> a Medicare-certified home health agency must provide it. You must be homebound, which means that leaving home is a major effort. You pay nothing for covered home health services.</a:t>
            </a:r>
          </a:p>
          <a:p>
            <a:pPr>
              <a:spcAft>
                <a:spcPts val="100"/>
              </a:spcAft>
              <a:defRPr/>
            </a:pPr>
            <a:r>
              <a:rPr lang="en-US" sz="900" b="1" dirty="0"/>
              <a:t>Hospice Care </a:t>
            </a:r>
            <a:r>
              <a:rPr lang="en-US" sz="900" dirty="0"/>
              <a:t>- For people with a terminal illness. Your doctor must certify that you are expected to live 6 months or less. Coverage includes drugs for pain relief and symptom management; medical, nursing, durable medical equipment for pain relief and symptom management; and social services; and other covered services as well as services Medicare usually doesn’t cover, such as grief counseling.</a:t>
            </a:r>
          </a:p>
          <a:p>
            <a:pPr>
              <a:spcAft>
                <a:spcPts val="100"/>
              </a:spcAft>
              <a:defRPr/>
            </a:pPr>
            <a:r>
              <a:rPr lang="en-US" sz="900" b="1" dirty="0"/>
              <a:t>Blood</a:t>
            </a:r>
            <a:r>
              <a:rPr lang="en-US" sz="900" dirty="0"/>
              <a:t> -  If the hospital gets blood from a blood bank at no charge, you won’t have to pay for it or replace it. If the hospital has to pay for it, you have to pay for the first 3 units you get in a calendar year or have someone donate it. </a:t>
            </a:r>
          </a:p>
          <a:p>
            <a:pPr indent="4767">
              <a:spcAft>
                <a:spcPts val="100"/>
              </a:spcAft>
              <a:defRPr/>
            </a:pPr>
            <a:r>
              <a:rPr lang="en-US" sz="900" b="1" dirty="0"/>
              <a:t>Doctors’ Services - </a:t>
            </a:r>
            <a:r>
              <a:rPr lang="en-US" sz="900" dirty="0"/>
              <a:t>Services that are medically necessary.</a:t>
            </a:r>
          </a:p>
          <a:p>
            <a:pPr indent="4767">
              <a:spcAft>
                <a:spcPts val="100"/>
              </a:spcAft>
              <a:defRPr/>
            </a:pPr>
            <a:r>
              <a:rPr lang="en-US" sz="900" b="1" dirty="0"/>
              <a:t>Outpatient Medical and Surgical Services and Supplies - </a:t>
            </a:r>
            <a:r>
              <a:rPr lang="en-US" sz="900" dirty="0"/>
              <a:t>For approved procedures (like X-rays, a cast, or stitches). You pay the doctor 20% of the Medicare-approved amount for the doctor’s services. You also pay the hospital a copayment for each service you get in a hospital outpatient setting. For each service, the copayment can’t be more than the Part A hospital stay deductible. The Part B deductible applies, and you pay all charges for items or services that Medicare doesn’t cover. </a:t>
            </a:r>
          </a:p>
          <a:p>
            <a:pPr indent="4767">
              <a:spcAft>
                <a:spcPts val="100"/>
              </a:spcAft>
              <a:defRPr/>
            </a:pPr>
            <a:r>
              <a:rPr lang="en-US" sz="900" b="1" dirty="0">
                <a:cs typeface="Arial" charset="0"/>
              </a:rPr>
              <a:t>Home Health Care Services </a:t>
            </a:r>
          </a:p>
          <a:p>
            <a:pPr indent="4767">
              <a:spcAft>
                <a:spcPts val="100"/>
              </a:spcAft>
              <a:defRPr/>
            </a:pPr>
            <a:r>
              <a:rPr lang="en-US" sz="900" b="1" dirty="0">
                <a:ea typeface="Calibri"/>
                <a:cs typeface="Times New Roman"/>
              </a:rPr>
              <a:t>Durable Medical Equipment</a:t>
            </a:r>
            <a:endParaRPr lang="en-US" sz="900" b="1" dirty="0"/>
          </a:p>
          <a:p>
            <a:pPr>
              <a:spcAft>
                <a:spcPts val="100"/>
              </a:spcAft>
            </a:pPr>
            <a:r>
              <a:rPr lang="en-US" sz="900" b="1" dirty="0"/>
              <a:t>Preventive Services </a:t>
            </a:r>
            <a:r>
              <a:rPr lang="en-US" sz="900" dirty="0">
                <a:solidFill>
                  <a:srgbClr val="231F20"/>
                </a:solidFill>
              </a:rPr>
              <a:t>like exams, lab tests, screening and shots to help prevent, find, or manage a medical problem. Preventive services may find health problems early when treatment works best. </a:t>
            </a:r>
          </a:p>
          <a:p>
            <a:pPr>
              <a:spcAft>
                <a:spcPts val="100"/>
              </a:spcAft>
            </a:pPr>
            <a:r>
              <a:rPr lang="en-US" sz="900" b="1" dirty="0">
                <a:solidFill>
                  <a:srgbClr val="231F20"/>
                </a:solidFill>
              </a:rPr>
              <a:t>Medicare Part B – </a:t>
            </a:r>
            <a:r>
              <a:rPr lang="en-US" sz="900" dirty="0">
                <a:solidFill>
                  <a:srgbClr val="231F20"/>
                </a:solidFill>
              </a:rPr>
              <a:t>Part B generally pays 80% of out-of-pocket costs, participants pay 20% and some purchase supplement plans. </a:t>
            </a:r>
            <a:r>
              <a:rPr lang="en-US" sz="900" b="1" dirty="0">
                <a:solidFill>
                  <a:srgbClr val="231F20"/>
                </a:solidFill>
              </a:rPr>
              <a:t>However NYC municipal retirees  do not have to purchase additional coverage as their city plan becomes the supplement (GHI) automatically. </a:t>
            </a:r>
          </a:p>
          <a:p>
            <a:pPr>
              <a:spcAft>
                <a:spcPts val="100"/>
              </a:spcAft>
            </a:pPr>
            <a:r>
              <a:rPr lang="en-US" sz="900" b="1" dirty="0">
                <a:solidFill>
                  <a:srgbClr val="231F20"/>
                </a:solidFill>
              </a:rPr>
              <a:t>Premiums: Standard vs </a:t>
            </a:r>
            <a:r>
              <a:rPr lang="en-US" sz="900" b="1" dirty="0" err="1">
                <a:solidFill>
                  <a:srgbClr val="231F20"/>
                </a:solidFill>
              </a:rPr>
              <a:t>Irmaa</a:t>
            </a:r>
            <a:r>
              <a:rPr lang="en-US" sz="900" b="1" dirty="0">
                <a:solidFill>
                  <a:srgbClr val="231F20"/>
                </a:solidFill>
              </a:rPr>
              <a:t> – Income-related-monthly-adjustment-amount</a:t>
            </a:r>
            <a:endParaRPr lang="en-US" sz="900" b="1" dirty="0"/>
          </a:p>
          <a:p>
            <a:pPr>
              <a:spcAft>
                <a:spcPts val="100"/>
              </a:spcAft>
            </a:pPr>
            <a:endParaRPr lang="en-US" sz="900" dirty="0"/>
          </a:p>
        </p:txBody>
      </p:sp>
      <p:sp>
        <p:nvSpPr>
          <p:cNvPr id="4" name="Slide Number Placeholder 3"/>
          <p:cNvSpPr>
            <a:spLocks noGrp="1"/>
          </p:cNvSpPr>
          <p:nvPr>
            <p:ph type="sldNum" sz="quarter" idx="10"/>
          </p:nvPr>
        </p:nvSpPr>
        <p:spPr/>
        <p:txBody>
          <a:bodyPr/>
          <a:lstStyle/>
          <a:p>
            <a:fld id="{BB7BC668-EF9E-4008-A594-DB84396FB3E9}" type="slidenum">
              <a:rPr lang="en-US" smtClean="0"/>
              <a:pPr/>
              <a:t>4</a:t>
            </a:fld>
            <a:endParaRPr lang="en-US"/>
          </a:p>
        </p:txBody>
      </p:sp>
    </p:spTree>
    <p:extLst>
      <p:ext uri="{BB962C8B-B14F-4D97-AF65-F5344CB8AC3E}">
        <p14:creationId xmlns:p14="http://schemas.microsoft.com/office/powerpoint/2010/main" val="1156989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PPO – Preferred Provider Organization.</a:t>
            </a:r>
            <a:r>
              <a:rPr lang="en-US" baseline="0"/>
              <a:t> </a:t>
            </a:r>
          </a:p>
          <a:p>
            <a:r>
              <a:rPr lang="en-US" baseline="0"/>
              <a:t>HMO – health Management Organization</a:t>
            </a:r>
          </a:p>
          <a:p>
            <a:r>
              <a:rPr lang="en-US" baseline="0"/>
              <a:t>A </a:t>
            </a:r>
            <a:r>
              <a:rPr lang="en-US" b="1"/>
              <a:t>Medicare Advantage Plan</a:t>
            </a:r>
            <a:r>
              <a:rPr lang="en-US"/>
              <a:t> is a type of </a:t>
            </a:r>
            <a:r>
              <a:rPr lang="en-US" b="1"/>
              <a:t>Medicare</a:t>
            </a:r>
            <a:r>
              <a:rPr lang="en-US"/>
              <a:t> health </a:t>
            </a:r>
            <a:r>
              <a:rPr lang="en-US" b="1"/>
              <a:t>plan</a:t>
            </a:r>
            <a:r>
              <a:rPr lang="en-US"/>
              <a:t> offered by a private company that contracts with </a:t>
            </a:r>
            <a:r>
              <a:rPr lang="en-US" b="1"/>
              <a:t>Medicare</a:t>
            </a:r>
            <a:r>
              <a:rPr lang="en-US"/>
              <a:t> to provide all your Part A and Part B benefits. Most </a:t>
            </a:r>
            <a:r>
              <a:rPr lang="en-US" b="1"/>
              <a:t>Medicare Advantage Plans</a:t>
            </a:r>
            <a:r>
              <a:rPr lang="en-US"/>
              <a:t> also offer prescription drug coverage</a:t>
            </a:r>
          </a:p>
          <a:p>
            <a:r>
              <a:rPr lang="en-US"/>
              <a:t>Part D – drug coverage – paid for by your high option rider. </a:t>
            </a:r>
            <a:endParaRPr lang="en-US" baseline="0"/>
          </a:p>
          <a:p>
            <a:endParaRPr lang="en-US" baseline="0"/>
          </a:p>
          <a:p>
            <a:endParaRPr lang="en-US" baseline="0"/>
          </a:p>
          <a:p>
            <a:endParaRPr lang="en-US"/>
          </a:p>
        </p:txBody>
      </p:sp>
      <p:sp>
        <p:nvSpPr>
          <p:cNvPr id="4" name="Slide Number Placeholder 3"/>
          <p:cNvSpPr>
            <a:spLocks noGrp="1"/>
          </p:cNvSpPr>
          <p:nvPr>
            <p:ph type="sldNum" sz="quarter" idx="10"/>
          </p:nvPr>
        </p:nvSpPr>
        <p:spPr/>
        <p:txBody>
          <a:bodyPr/>
          <a:lstStyle/>
          <a:p>
            <a:fld id="{BB7BC668-EF9E-4008-A594-DB84396FB3E9}" type="slidenum">
              <a:rPr lang="en-US" smtClean="0"/>
              <a:pPr/>
              <a:t>5</a:t>
            </a:fld>
            <a:endParaRPr lang="en-US"/>
          </a:p>
        </p:txBody>
      </p:sp>
    </p:spTree>
    <p:extLst>
      <p:ext uri="{BB962C8B-B14F-4D97-AF65-F5344CB8AC3E}">
        <p14:creationId xmlns:p14="http://schemas.microsoft.com/office/powerpoint/2010/main" val="501437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14E1F6-9FF7-40A5-89B0-0708C54A6D97}" type="slidenum">
              <a:rPr lang="en-US" smtClean="0"/>
              <a:pPr/>
              <a:t>6</a:t>
            </a:fld>
            <a:endParaRPr lang="en-US"/>
          </a:p>
        </p:txBody>
      </p:sp>
    </p:spTree>
    <p:extLst>
      <p:ext uri="{BB962C8B-B14F-4D97-AF65-F5344CB8AC3E}">
        <p14:creationId xmlns:p14="http://schemas.microsoft.com/office/powerpoint/2010/main" val="1557215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Medicare</a:t>
            </a:r>
            <a:r>
              <a:rPr lang="en-US" dirty="0"/>
              <a:t> has two </a:t>
            </a:r>
            <a:r>
              <a:rPr lang="en-US" b="1" dirty="0"/>
              <a:t>parts</a:t>
            </a:r>
            <a:r>
              <a:rPr lang="en-US" dirty="0"/>
              <a:t>, </a:t>
            </a:r>
            <a:r>
              <a:rPr lang="en-US" b="1" dirty="0"/>
              <a:t>Part</a:t>
            </a:r>
            <a:r>
              <a:rPr lang="en-US" dirty="0"/>
              <a:t> A (Hospital </a:t>
            </a:r>
            <a:r>
              <a:rPr lang="en-US" b="1" dirty="0"/>
              <a:t>Insurance</a:t>
            </a:r>
            <a:r>
              <a:rPr lang="en-US" dirty="0"/>
              <a:t>) and </a:t>
            </a:r>
            <a:r>
              <a:rPr lang="en-US" b="1" dirty="0"/>
              <a:t>Part</a:t>
            </a:r>
            <a:r>
              <a:rPr lang="en-US" dirty="0"/>
              <a:t> B (</a:t>
            </a:r>
            <a:r>
              <a:rPr lang="en-US" b="1" dirty="0"/>
              <a:t>Medicare Insurance</a:t>
            </a:r>
            <a:r>
              <a:rPr lang="en-US" dirty="0"/>
              <a:t>). You are eligible for premium-</a:t>
            </a:r>
            <a:r>
              <a:rPr lang="en-US" b="1" dirty="0"/>
              <a:t>free Part</a:t>
            </a:r>
            <a:r>
              <a:rPr lang="en-US" dirty="0"/>
              <a:t> A if you are </a:t>
            </a:r>
            <a:r>
              <a:rPr lang="en-US" b="1" dirty="0"/>
              <a:t>age 65</a:t>
            </a:r>
            <a:r>
              <a:rPr lang="en-US" dirty="0"/>
              <a:t> or older and you or your spouse worked and paid </a:t>
            </a:r>
            <a:r>
              <a:rPr lang="en-US" b="1" dirty="0"/>
              <a:t>Medicare</a:t>
            </a:r>
            <a:r>
              <a:rPr lang="en-US" dirty="0"/>
              <a:t> taxes for at least 10 years.</a:t>
            </a:r>
          </a:p>
          <a:p>
            <a:endParaRPr lang="en-US" dirty="0"/>
          </a:p>
          <a:p>
            <a:r>
              <a:rPr lang="en-US" dirty="0"/>
              <a:t> </a:t>
            </a:r>
          </a:p>
          <a:p>
            <a:endParaRPr lang="en-US" b="0" baseline="0" dirty="0"/>
          </a:p>
          <a:p>
            <a:endParaRPr lang="en-US" b="0" baseline="0" dirty="0"/>
          </a:p>
          <a:p>
            <a:r>
              <a:rPr lang="en-US" b="0" baseline="0" dirty="0"/>
              <a:t>Part D - $40 per month. Only for member. Gift from CSA. Surcharge started in 2011. Fund Benefit enhancing Plan D</a:t>
            </a:r>
          </a:p>
          <a:p>
            <a:r>
              <a:rPr lang="en-US" b="0" baseline="0" dirty="0" err="1"/>
              <a:t>Irmaa</a:t>
            </a:r>
            <a:r>
              <a:rPr lang="en-US" b="0" baseline="0" dirty="0"/>
              <a:t> – contractual benefit</a:t>
            </a:r>
            <a:endParaRPr lang="en-US" b="1" dirty="0"/>
          </a:p>
        </p:txBody>
      </p:sp>
      <p:sp>
        <p:nvSpPr>
          <p:cNvPr id="4" name="Slide Number Placeholder 3"/>
          <p:cNvSpPr>
            <a:spLocks noGrp="1"/>
          </p:cNvSpPr>
          <p:nvPr>
            <p:ph type="sldNum" sz="quarter" idx="10"/>
          </p:nvPr>
        </p:nvSpPr>
        <p:spPr/>
        <p:txBody>
          <a:bodyPr/>
          <a:lstStyle/>
          <a:p>
            <a:fld id="{BB7BC668-EF9E-4008-A594-DB84396FB3E9}" type="slidenum">
              <a:rPr lang="en-US" smtClean="0"/>
              <a:pPr/>
              <a:t>7</a:t>
            </a:fld>
            <a:endParaRPr lang="en-US"/>
          </a:p>
        </p:txBody>
      </p:sp>
    </p:spTree>
    <p:extLst>
      <p:ext uri="{BB962C8B-B14F-4D97-AF65-F5344CB8AC3E}">
        <p14:creationId xmlns:p14="http://schemas.microsoft.com/office/powerpoint/2010/main" val="2714350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14E1F6-9FF7-40A5-89B0-0708C54A6D97}" type="slidenum">
              <a:rPr lang="en-US" smtClean="0"/>
              <a:pPr/>
              <a:t>8</a:t>
            </a:fld>
            <a:endParaRPr lang="en-US"/>
          </a:p>
        </p:txBody>
      </p:sp>
    </p:spTree>
    <p:extLst>
      <p:ext uri="{BB962C8B-B14F-4D97-AF65-F5344CB8AC3E}">
        <p14:creationId xmlns:p14="http://schemas.microsoft.com/office/powerpoint/2010/main" val="1836047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14E1F6-9FF7-40A5-89B0-0708C54A6D97}" type="slidenum">
              <a:rPr lang="en-US" smtClean="0"/>
              <a:pPr/>
              <a:t>9</a:t>
            </a:fld>
            <a:endParaRPr lang="en-US"/>
          </a:p>
        </p:txBody>
      </p:sp>
    </p:spTree>
    <p:extLst>
      <p:ext uri="{BB962C8B-B14F-4D97-AF65-F5344CB8AC3E}">
        <p14:creationId xmlns:p14="http://schemas.microsoft.com/office/powerpoint/2010/main" val="3535688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818" indent="-228818">
              <a:spcAft>
                <a:spcPts val="601"/>
              </a:spcAft>
              <a:buFont typeface="Wingdings" pitchFamily="2" charset="2"/>
              <a:buChar char="§"/>
            </a:pPr>
            <a:r>
              <a:rPr lang="en-US" dirty="0"/>
              <a:t>If you are already receiving Social Security benefits (for example, getting early retirement) you will be automatically enrolled in Medicare Part A and Part B without an additional application. You will receive you Initial Enrollment Period Package, which includes your Medicare card and other information, about 3 months before age 65 (coverage begins the first of the month you turn 65), or 3 months before your 25th month of disability benefits (coverage begins your 25</a:t>
            </a:r>
            <a:r>
              <a:rPr lang="en-US" baseline="30000" dirty="0"/>
              <a:t>th</a:t>
            </a:r>
            <a:r>
              <a:rPr lang="en-US" dirty="0"/>
              <a:t> month of disability benefits). </a:t>
            </a:r>
          </a:p>
          <a:p>
            <a:pPr marL="228818" indent="-228818">
              <a:spcAft>
                <a:spcPts val="601"/>
              </a:spcAft>
              <a:buFont typeface="Wingdings" pitchFamily="2" charset="2"/>
              <a:buChar char="§"/>
            </a:pPr>
            <a:r>
              <a:rPr lang="en-US" i="1" dirty="0"/>
              <a:t>Welcome to Medicare, </a:t>
            </a:r>
            <a:r>
              <a:rPr lang="en-US" dirty="0"/>
              <a:t>CMS Product No. 11095 is pictured on this slide. It is part of the Initial Enrollment Period Package.</a:t>
            </a:r>
            <a:r>
              <a:rPr lang="en-US" i="1" dirty="0"/>
              <a:t> </a:t>
            </a:r>
          </a:p>
          <a:p>
            <a:pPr marL="228818" indent="-228818">
              <a:spcAft>
                <a:spcPts val="601"/>
              </a:spcAft>
              <a:buFont typeface="Wingdings" pitchFamily="2" charset="2"/>
              <a:buChar char="§"/>
            </a:pPr>
            <a:r>
              <a:rPr lang="en-US" b="1" i="0" dirty="0"/>
              <a:t>Send copy of signed card </a:t>
            </a:r>
            <a:r>
              <a:rPr lang="en-US" b="1" i="0"/>
              <a:t>&amp; transmittal form to OCR</a:t>
            </a:r>
            <a:endParaRPr lang="en-US" b="1" i="0" dirty="0"/>
          </a:p>
          <a:p>
            <a:pPr marL="457636" indent="-457636">
              <a:spcAft>
                <a:spcPts val="601"/>
              </a:spcAft>
            </a:pPr>
            <a:r>
              <a:rPr lang="en-US" b="1" dirty="0"/>
              <a:t> </a:t>
            </a:r>
            <a:endParaRPr lang="en-US" dirty="0"/>
          </a:p>
        </p:txBody>
      </p:sp>
      <p:sp>
        <p:nvSpPr>
          <p:cNvPr id="4" name="Slide Number Placeholder 3"/>
          <p:cNvSpPr>
            <a:spLocks noGrp="1"/>
          </p:cNvSpPr>
          <p:nvPr>
            <p:ph type="sldNum" sz="quarter" idx="10"/>
          </p:nvPr>
        </p:nvSpPr>
        <p:spPr/>
        <p:txBody>
          <a:bodyPr/>
          <a:lstStyle/>
          <a:p>
            <a:fld id="{BB7BC668-EF9E-4008-A594-DB84396FB3E9}" type="slidenum">
              <a:rPr lang="en-US" smtClean="0"/>
              <a:pPr/>
              <a:t>12</a:t>
            </a:fld>
            <a:endParaRPr lang="en-US"/>
          </a:p>
        </p:txBody>
      </p:sp>
    </p:spTree>
    <p:extLst>
      <p:ext uri="{BB962C8B-B14F-4D97-AF65-F5344CB8AC3E}">
        <p14:creationId xmlns:p14="http://schemas.microsoft.com/office/powerpoint/2010/main" val="523983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2838" y="658813"/>
            <a:ext cx="4694237" cy="3519487"/>
          </a:xfrm>
        </p:spPr>
      </p:sp>
      <p:sp>
        <p:nvSpPr>
          <p:cNvPr id="3" name="Notes Placeholder 2"/>
          <p:cNvSpPr>
            <a:spLocks noGrp="1"/>
          </p:cNvSpPr>
          <p:nvPr>
            <p:ph type="body" idx="1"/>
          </p:nvPr>
        </p:nvSpPr>
        <p:spPr/>
        <p:txBody>
          <a:bodyPr>
            <a:normAutofit/>
          </a:bodyPr>
          <a:lstStyle/>
          <a:p>
            <a:pPr marL="114408" indent="-114408">
              <a:buFont typeface="Wingdings" pitchFamily="2" charset="2"/>
              <a:buChar char="§"/>
            </a:pPr>
            <a:r>
              <a:rPr lang="en-US"/>
              <a:t>More information and help is available:</a:t>
            </a:r>
          </a:p>
          <a:p>
            <a:pPr marL="114408" indent="-114408">
              <a:buFont typeface="Wingdings" pitchFamily="2" charset="2"/>
              <a:buChar char="§"/>
            </a:pPr>
            <a:r>
              <a:rPr lang="en-US"/>
              <a:t>The Medicare &amp; You handbook is mailed to each household with Medicare yearly in the fall. It includes the Part C and Part D plans in your area.</a:t>
            </a:r>
          </a:p>
          <a:p>
            <a:pPr marL="114408" indent="-114408">
              <a:buFont typeface="Wingdings" pitchFamily="2" charset="2"/>
              <a:buChar char="§"/>
            </a:pPr>
            <a:r>
              <a:rPr lang="en-US"/>
              <a:t>Other publications are available on </a:t>
            </a:r>
            <a:r>
              <a:rPr lang="en-US">
                <a:hlinkClick r:id="rId3"/>
              </a:rPr>
              <a:t>www.medicare.gov</a:t>
            </a:r>
            <a:r>
              <a:rPr lang="en-US"/>
              <a:t>.</a:t>
            </a:r>
          </a:p>
          <a:p>
            <a:pPr marL="114408" indent="-114408">
              <a:buFont typeface="Wingdings" pitchFamily="2" charset="2"/>
              <a:buChar char="§"/>
            </a:pPr>
            <a:r>
              <a:rPr lang="en-US"/>
              <a:t>The Medicare helpline is open 24 hours a day including weekends. Call 1-800-Medicare (1-800-633-4227). TTY users call 1-877-486-2048.</a:t>
            </a:r>
          </a:p>
          <a:p>
            <a:pPr marL="114408" indent="-114408">
              <a:buFont typeface="Wingdings" pitchFamily="2" charset="2"/>
              <a:buChar char="§"/>
            </a:pPr>
            <a:r>
              <a:rPr lang="en-US"/>
              <a:t>Partners can find information from the National Medicare Training Program at </a:t>
            </a:r>
            <a:r>
              <a:rPr lang="en-US">
                <a:hlinkClick r:id="rId4"/>
              </a:rPr>
              <a:t>www.cms.hhs.gov/NationalMedicareTrainingProgram</a:t>
            </a:r>
            <a:endParaRPr lang="en-US"/>
          </a:p>
          <a:p>
            <a:pPr marL="114408" indent="-114408">
              <a:buFont typeface="Wingdings" pitchFamily="2" charset="2"/>
              <a:buChar char="§"/>
            </a:pPr>
            <a:r>
              <a:rPr lang="en-US"/>
              <a:t>Contact your State Health Insurance Assistance Program (SHIP). Their phone number is on the back cover of your Medicare &amp; You handbook, or get it under helpful contacts on www.medicare.gov. </a:t>
            </a:r>
          </a:p>
          <a:p>
            <a:pPr marL="114408" indent="-114408"/>
            <a:r>
              <a:rPr lang="en-US" b="1"/>
              <a:t>NOTE</a:t>
            </a:r>
            <a:r>
              <a:rPr lang="en-US"/>
              <a:t>: Presenters may wish to add local contact information.</a:t>
            </a:r>
          </a:p>
          <a:p>
            <a:pPr marL="114408" indent="-114408">
              <a:buFont typeface="Wingdings" pitchFamily="2" charset="2"/>
              <a:buChar char="§"/>
            </a:pPr>
            <a:endParaRPr lang="en-US"/>
          </a:p>
        </p:txBody>
      </p:sp>
      <p:sp>
        <p:nvSpPr>
          <p:cNvPr id="4" name="Slide Number Placeholder 3"/>
          <p:cNvSpPr>
            <a:spLocks noGrp="1"/>
          </p:cNvSpPr>
          <p:nvPr>
            <p:ph type="sldNum" sz="quarter" idx="10"/>
          </p:nvPr>
        </p:nvSpPr>
        <p:spPr/>
        <p:txBody>
          <a:bodyPr/>
          <a:lstStyle/>
          <a:p>
            <a:fld id="{BB7BC668-EF9E-4008-A594-DB84396FB3E9}" type="slidenum">
              <a:rPr lang="en-US" smtClean="0"/>
              <a:pPr/>
              <a:t>13</a:t>
            </a:fld>
            <a:endParaRPr lang="en-US"/>
          </a:p>
        </p:txBody>
      </p:sp>
    </p:spTree>
    <p:extLst>
      <p:ext uri="{BB962C8B-B14F-4D97-AF65-F5344CB8AC3E}">
        <p14:creationId xmlns:p14="http://schemas.microsoft.com/office/powerpoint/2010/main" val="2291288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Ask what is the connection</a:t>
            </a:r>
          </a:p>
        </p:txBody>
      </p:sp>
      <p:sp>
        <p:nvSpPr>
          <p:cNvPr id="4" name="Slide Number Placeholder 3"/>
          <p:cNvSpPr>
            <a:spLocks noGrp="1"/>
          </p:cNvSpPr>
          <p:nvPr>
            <p:ph type="sldNum" sz="quarter" idx="10"/>
          </p:nvPr>
        </p:nvSpPr>
        <p:spPr/>
        <p:txBody>
          <a:bodyPr/>
          <a:lstStyle/>
          <a:p>
            <a:fld id="{8A14E1F6-9FF7-40A5-89B0-0708C54A6D97}" type="slidenum">
              <a:rPr lang="en-US" smtClean="0"/>
              <a:pPr/>
              <a:t>14</a:t>
            </a:fld>
            <a:endParaRPr lang="en-US"/>
          </a:p>
        </p:txBody>
      </p:sp>
    </p:spTree>
    <p:extLst>
      <p:ext uri="{BB962C8B-B14F-4D97-AF65-F5344CB8AC3E}">
        <p14:creationId xmlns:p14="http://schemas.microsoft.com/office/powerpoint/2010/main" val="23866827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4A99405-E4E7-4346-9742-D356C97AC25A}" type="datetimeFigureOut">
              <a:rPr lang="en-US" smtClean="0"/>
              <a:pPr/>
              <a:t>8/27/2026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EB6D892-603F-4AB7-9C57-8B48C7FBA04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4A99405-E4E7-4346-9742-D356C97AC25A}"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B6D892-603F-4AB7-9C57-8B48C7FBA048}"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4A99405-E4E7-4346-9742-D356C97AC25A}"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B6D892-603F-4AB7-9C57-8B48C7FBA048}"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4A99405-E4E7-4346-9742-D356C97AC25A}"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B6D892-603F-4AB7-9C57-8B48C7FBA048}"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4A99405-E4E7-4346-9742-D356C97AC25A}" type="datetimeFigureOut">
              <a:rPr lang="en-US" smtClean="0"/>
              <a:pPr/>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B6D892-603F-4AB7-9C57-8B48C7FBA04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4A99405-E4E7-4346-9742-D356C97AC25A}" type="datetimeFigureOut">
              <a:rPr lang="en-US" smtClean="0"/>
              <a:pPr/>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B6D892-603F-4AB7-9C57-8B48C7FBA048}"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A99405-E4E7-4346-9742-D356C97AC25A}" type="datetimeFigureOut">
              <a:rPr lang="en-US" smtClean="0"/>
              <a:pPr/>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B6D892-603F-4AB7-9C57-8B48C7FBA04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94A99405-E4E7-4346-9742-D356C97AC25A}"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B6D892-603F-4AB7-9C57-8B48C7FBA04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extLst/>
          </a:lstStyle>
          <a:p>
            <a:fld id="{94A99405-E4E7-4346-9742-D356C97AC25A}" type="datetimeFigureOut">
              <a:rPr lang="en-US" smtClean="0"/>
              <a:pPr/>
              <a:t>8/27/2026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EB6D892-603F-4AB7-9C57-8B48C7FBA048}"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4A99405-E4E7-4346-9742-D356C97AC25A}"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B6D892-603F-4AB7-9C57-8B48C7FBA04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4A99405-E4E7-4346-9742-D356C97AC25A}"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B6D892-603F-4AB7-9C57-8B48C7FBA04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4A99405-E4E7-4346-9742-D356C97AC25A}" type="datetimeFigureOut">
              <a:rPr lang="en-US" smtClean="0"/>
              <a:pPr/>
              <a:t>8/27/2026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EB6D892-603F-4AB7-9C57-8B48C7FBA04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ssa.gov/"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Medicare, Welfare Fund Benefits:</a:t>
            </a:r>
          </a:p>
        </p:txBody>
      </p:sp>
      <p:sp>
        <p:nvSpPr>
          <p:cNvPr id="3" name="Subtitle 2"/>
          <p:cNvSpPr>
            <a:spLocks noGrp="1"/>
          </p:cNvSpPr>
          <p:nvPr>
            <p:ph type="subTitle" idx="1"/>
          </p:nvPr>
        </p:nvSpPr>
        <p:spPr/>
        <p:txBody>
          <a:bodyPr/>
          <a:lstStyle/>
          <a:p>
            <a:r>
              <a:rPr lang="en-US" dirty="0"/>
              <a:t>The Connection</a:t>
            </a:r>
          </a:p>
          <a:p>
            <a:endParaRPr lang="en-US" dirty="0"/>
          </a:p>
        </p:txBody>
      </p:sp>
    </p:spTree>
    <p:extLst>
      <p:ext uri="{BB962C8B-B14F-4D97-AF65-F5344CB8AC3E}">
        <p14:creationId xmlns:p14="http://schemas.microsoft.com/office/powerpoint/2010/main" val="3236792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Photo of African-American senior couple and grand daughter.&#10;"/>
          <p:cNvPicPr>
            <a:picLocks noChangeAspect="1" noChangeArrowheads="1"/>
          </p:cNvPicPr>
          <p:nvPr/>
        </p:nvPicPr>
        <p:blipFill>
          <a:blip r:embed="rId3" cstate="print"/>
          <a:srcRect l="52222" t="4444" b="18889"/>
          <a:stretch>
            <a:fillRect/>
          </a:stretch>
        </p:blipFill>
        <p:spPr bwMode="auto">
          <a:xfrm>
            <a:off x="0" y="0"/>
            <a:ext cx="3276600" cy="5257800"/>
          </a:xfrm>
          <a:prstGeom prst="rect">
            <a:avLst/>
          </a:prstGeom>
          <a:noFill/>
        </p:spPr>
      </p:pic>
      <p:pic>
        <p:nvPicPr>
          <p:cNvPr id="1032" name="Picture 8" descr="Graphic of Senior couple riding bicycles."/>
          <p:cNvPicPr>
            <a:picLocks noChangeAspect="1" noChangeArrowheads="1"/>
          </p:cNvPicPr>
          <p:nvPr/>
        </p:nvPicPr>
        <p:blipFill>
          <a:blip r:embed="rId4" cstate="print"/>
          <a:srcRect/>
          <a:stretch>
            <a:fillRect/>
          </a:stretch>
        </p:blipFill>
        <p:spPr bwMode="auto">
          <a:xfrm>
            <a:off x="3200400" y="1600200"/>
            <a:ext cx="2432304" cy="3657600"/>
          </a:xfrm>
          <a:prstGeom prst="rect">
            <a:avLst/>
          </a:prstGeom>
          <a:noFill/>
        </p:spPr>
      </p:pic>
      <p:sp>
        <p:nvSpPr>
          <p:cNvPr id="2" name="Title 1"/>
          <p:cNvSpPr>
            <a:spLocks noGrp="1"/>
          </p:cNvSpPr>
          <p:nvPr>
            <p:ph type="ctrTitle"/>
          </p:nvPr>
        </p:nvSpPr>
        <p:spPr>
          <a:xfrm>
            <a:off x="914400" y="1752600"/>
            <a:ext cx="7772400" cy="1829761"/>
          </a:xfrm>
        </p:spPr>
        <p:txBody>
          <a:bodyPr/>
          <a:lstStyle/>
          <a:p>
            <a:r>
              <a:rPr lang="en-US" dirty="0"/>
              <a:t>Medicare</a:t>
            </a:r>
          </a:p>
        </p:txBody>
      </p:sp>
      <p:sp>
        <p:nvSpPr>
          <p:cNvPr id="3" name="Subtitle 2"/>
          <p:cNvSpPr>
            <a:spLocks noGrp="1"/>
          </p:cNvSpPr>
          <p:nvPr>
            <p:ph type="subTitle" idx="1"/>
          </p:nvPr>
        </p:nvSpPr>
        <p:spPr>
          <a:xfrm>
            <a:off x="838200" y="3581400"/>
            <a:ext cx="7772400" cy="1199704"/>
          </a:xfrm>
        </p:spPr>
        <p:txBody>
          <a:bodyPr>
            <a:normAutofit/>
          </a:bodyPr>
          <a:lstStyle/>
          <a:p>
            <a:r>
              <a:rPr lang="en-US" sz="2800" dirty="0"/>
              <a:t>Getting Started</a:t>
            </a:r>
          </a:p>
        </p:txBody>
      </p:sp>
      <p:pic>
        <p:nvPicPr>
          <p:cNvPr id="1034" name="Picture 10" descr="Graphic of Asian-American senior lady and daughters."/>
          <p:cNvPicPr>
            <a:picLocks noChangeAspect="1" noChangeArrowheads="1"/>
          </p:cNvPicPr>
          <p:nvPr/>
        </p:nvPicPr>
        <p:blipFill>
          <a:blip r:embed="rId5" cstate="print"/>
          <a:srcRect/>
          <a:stretch>
            <a:fillRect/>
          </a:stretch>
        </p:blipFill>
        <p:spPr bwMode="auto">
          <a:xfrm>
            <a:off x="2209800" y="3886200"/>
            <a:ext cx="1981200" cy="2971800"/>
          </a:xfrm>
          <a:prstGeom prst="rect">
            <a:avLst/>
          </a:prstGeom>
          <a:noFill/>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3283585891"/>
              </p:ext>
            </p:extLst>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ate Placeholder 2"/>
          <p:cNvSpPr>
            <a:spLocks noGrp="1"/>
          </p:cNvSpPr>
          <p:nvPr>
            <p:ph type="dt" sz="half" idx="10"/>
          </p:nvPr>
        </p:nvSpPr>
        <p:spPr/>
        <p:txBody>
          <a:bodyPr/>
          <a:lstStyle/>
          <a:p>
            <a:r>
              <a:rPr lang="en-US"/>
              <a:t> </a:t>
            </a:r>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2B311C8D-3B42-4150-880E-F70598F3D0EA}" type="slidenum">
              <a:rPr lang="en-US" smtClean="0"/>
              <a:pPr/>
              <a:t>3</a:t>
            </a:fld>
            <a:endParaRPr lang="en-US"/>
          </a:p>
        </p:txBody>
      </p:sp>
      <p:sp>
        <p:nvSpPr>
          <p:cNvPr id="6" name="Title 5"/>
          <p:cNvSpPr>
            <a:spLocks noGrp="1"/>
          </p:cNvSpPr>
          <p:nvPr>
            <p:ph type="title"/>
          </p:nvPr>
        </p:nvSpPr>
        <p:spPr/>
        <p:txBody>
          <a:bodyPr/>
          <a:lstStyle/>
          <a:p>
            <a:r>
              <a:rPr lang="en-US" dirty="0"/>
              <a:t>The Four Parts of Medicare</a:t>
            </a:r>
          </a:p>
        </p:txBody>
      </p:sp>
    </p:spTree>
    <p:extLst>
      <p:ext uri="{BB962C8B-B14F-4D97-AF65-F5344CB8AC3E}">
        <p14:creationId xmlns:p14="http://schemas.microsoft.com/office/powerpoint/2010/main" val="985444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a:t>Part A – Hospital Insurance</a:t>
            </a:r>
          </a:p>
          <a:p>
            <a:pPr lvl="1"/>
            <a:r>
              <a:rPr lang="en-US" dirty="0"/>
              <a:t>Inpatient care in hospitals</a:t>
            </a:r>
          </a:p>
          <a:p>
            <a:pPr lvl="1"/>
            <a:r>
              <a:rPr lang="en-US" dirty="0"/>
              <a:t>Skilled nursing facility care</a:t>
            </a:r>
          </a:p>
          <a:p>
            <a:pPr lvl="1"/>
            <a:r>
              <a:rPr lang="en-US" dirty="0"/>
              <a:t>Home health care</a:t>
            </a:r>
          </a:p>
          <a:p>
            <a:pPr lvl="1"/>
            <a:r>
              <a:rPr lang="en-US" dirty="0"/>
              <a:t>Hospice care</a:t>
            </a:r>
          </a:p>
          <a:p>
            <a:pPr lvl="1"/>
            <a:r>
              <a:rPr lang="en-US" dirty="0"/>
              <a:t>No Cost</a:t>
            </a:r>
          </a:p>
          <a:p>
            <a:r>
              <a:rPr lang="en-US" dirty="0"/>
              <a:t>Part B – Medical Insurance</a:t>
            </a:r>
          </a:p>
          <a:p>
            <a:pPr lvl="1"/>
            <a:r>
              <a:rPr lang="en-US" dirty="0"/>
              <a:t>Doctor’s visits – Medicare pays 80%, Plan pays 20%</a:t>
            </a:r>
          </a:p>
          <a:p>
            <a:pPr lvl="1"/>
            <a:r>
              <a:rPr lang="en-US" dirty="0"/>
              <a:t>Outpatient hospital services</a:t>
            </a:r>
          </a:p>
          <a:p>
            <a:pPr lvl="1"/>
            <a:r>
              <a:rPr lang="en-US" dirty="0"/>
              <a:t>Clinical lab tests</a:t>
            </a:r>
          </a:p>
          <a:p>
            <a:pPr lvl="1"/>
            <a:r>
              <a:rPr lang="en-US" dirty="0"/>
              <a:t>Preventive services (screenings, vaccines, “wellness” yearly visits</a:t>
            </a:r>
          </a:p>
          <a:p>
            <a:pPr lvl="1"/>
            <a:r>
              <a:rPr lang="en-US" dirty="0"/>
              <a:t>Premium -  </a:t>
            </a:r>
          </a:p>
          <a:p>
            <a:pPr lvl="1"/>
            <a:endParaRPr lang="en-US" dirty="0"/>
          </a:p>
        </p:txBody>
      </p:sp>
      <p:sp>
        <p:nvSpPr>
          <p:cNvPr id="4" name="Date Placeholder 3"/>
          <p:cNvSpPr>
            <a:spLocks noGrp="1"/>
          </p:cNvSpPr>
          <p:nvPr>
            <p:ph type="dt" sz="half" idx="10"/>
          </p:nvPr>
        </p:nvSpPr>
        <p:spPr/>
        <p:txBody>
          <a:bodyPr/>
          <a:lstStyle/>
          <a:p>
            <a:r>
              <a:rPr lang="en-US"/>
              <a:t> </a:t>
            </a:r>
          </a:p>
        </p:txBody>
      </p:sp>
      <p:sp>
        <p:nvSpPr>
          <p:cNvPr id="6" name="Footer Placeholder 5"/>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2B311C8D-3B42-4150-880E-F70598F3D0EA}" type="slidenum">
              <a:rPr lang="en-US" smtClean="0"/>
              <a:pPr/>
              <a:t>4</a:t>
            </a:fld>
            <a:endParaRPr lang="en-US"/>
          </a:p>
        </p:txBody>
      </p:sp>
      <p:sp>
        <p:nvSpPr>
          <p:cNvPr id="2" name="Title 1"/>
          <p:cNvSpPr>
            <a:spLocks noGrp="1"/>
          </p:cNvSpPr>
          <p:nvPr>
            <p:ph type="title"/>
          </p:nvPr>
        </p:nvSpPr>
        <p:spPr/>
        <p:txBody>
          <a:bodyPr/>
          <a:lstStyle/>
          <a:p>
            <a:r>
              <a:rPr lang="en-US" dirty="0"/>
              <a:t>   The Medicare Alphabet (1)</a:t>
            </a:r>
          </a:p>
        </p:txBody>
      </p:sp>
      <p:sp>
        <p:nvSpPr>
          <p:cNvPr id="7" name="Rounded Rectangle 6" descr="Hospital icon."/>
          <p:cNvSpPr/>
          <p:nvPr/>
        </p:nvSpPr>
        <p:spPr>
          <a:xfrm>
            <a:off x="6324600" y="1295400"/>
            <a:ext cx="731174" cy="762000"/>
          </a:xfrm>
          <a:prstGeom prst="roundRect">
            <a:avLst>
              <a:gd name="adj" fmla="val 10000"/>
            </a:avLst>
          </a:prstGeom>
          <a:blipFill rotWithShape="0">
            <a:blip r:embed="rId3" cstate="prin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8" name="Rounded Rectangle 7" descr="medical Insurance icon."/>
          <p:cNvSpPr/>
          <p:nvPr/>
        </p:nvSpPr>
        <p:spPr>
          <a:xfrm>
            <a:off x="6400800" y="3200400"/>
            <a:ext cx="807374" cy="762000"/>
          </a:xfrm>
          <a:prstGeom prst="roundRect">
            <a:avLst>
              <a:gd name="adj" fmla="val 10000"/>
            </a:avLst>
          </a:prstGeom>
          <a:blipFill rotWithShape="0">
            <a:blip r:embed="rId4" cstate="prin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447800"/>
            <a:ext cx="8229600" cy="4525963"/>
          </a:xfrm>
        </p:spPr>
        <p:txBody>
          <a:bodyPr>
            <a:normAutofit/>
          </a:bodyPr>
          <a:lstStyle/>
          <a:p>
            <a:r>
              <a:rPr lang="en-US" dirty="0"/>
              <a:t>Part C                           </a:t>
            </a:r>
          </a:p>
          <a:p>
            <a:pPr lvl="1"/>
            <a:r>
              <a:rPr lang="en-US" dirty="0"/>
              <a:t>Another way to obtain Medicare known as Medicare Advantage Plans</a:t>
            </a:r>
          </a:p>
          <a:p>
            <a:pPr lvl="1"/>
            <a:r>
              <a:rPr lang="en-US" dirty="0"/>
              <a:t>Offered by private companies that provide both Part A  (hospital) and Part B (medical) insurance</a:t>
            </a:r>
          </a:p>
          <a:p>
            <a:pPr lvl="1"/>
            <a:r>
              <a:rPr lang="en-US" dirty="0"/>
              <a:t>Act as HMO or PPO </a:t>
            </a:r>
          </a:p>
          <a:p>
            <a:r>
              <a:rPr lang="en-US" dirty="0"/>
              <a:t>Part D </a:t>
            </a:r>
          </a:p>
          <a:p>
            <a:pPr lvl="1">
              <a:buFont typeface="Courier New" pitchFamily="49" charset="0"/>
              <a:buChar char="o"/>
            </a:pPr>
            <a:r>
              <a:rPr lang="en-US" dirty="0"/>
              <a:t> Drug Plan – </a:t>
            </a:r>
          </a:p>
          <a:p>
            <a:pPr lvl="1">
              <a:buFont typeface="Courier New" pitchFamily="49" charset="0"/>
              <a:buChar char="o"/>
            </a:pPr>
            <a:r>
              <a:rPr lang="en-US" dirty="0"/>
              <a:t> Must have Parts A &amp; B </a:t>
            </a:r>
          </a:p>
          <a:p>
            <a:pPr lvl="1">
              <a:buFont typeface="Courier New" pitchFamily="49" charset="0"/>
              <a:buChar char="o"/>
            </a:pPr>
            <a:r>
              <a:rPr lang="en-US" dirty="0"/>
              <a:t> Late Enrollment Penalty</a:t>
            </a:r>
          </a:p>
          <a:p>
            <a:pPr lvl="1">
              <a:buFont typeface="Courier New" pitchFamily="49" charset="0"/>
              <a:buChar char="o"/>
            </a:pPr>
            <a:r>
              <a:rPr lang="en-US" dirty="0"/>
              <a:t> Premium – </a:t>
            </a:r>
          </a:p>
          <a:p>
            <a:pPr lvl="1">
              <a:buFont typeface="Courier New" pitchFamily="49" charset="0"/>
              <a:buChar char="o"/>
            </a:pPr>
            <a:endParaRPr lang="en-US" dirty="0"/>
          </a:p>
          <a:p>
            <a:pPr lvl="1">
              <a:buNone/>
            </a:pPr>
            <a:endParaRPr lang="en-US" dirty="0"/>
          </a:p>
          <a:p>
            <a:endParaRPr lang="en-US" dirty="0"/>
          </a:p>
          <a:p>
            <a:pPr>
              <a:buNone/>
            </a:pPr>
            <a:endParaRPr lang="en-US" dirty="0"/>
          </a:p>
        </p:txBody>
      </p:sp>
      <p:sp>
        <p:nvSpPr>
          <p:cNvPr id="3" name="Date Placeholder 2"/>
          <p:cNvSpPr>
            <a:spLocks noGrp="1"/>
          </p:cNvSpPr>
          <p:nvPr>
            <p:ph type="dt" sz="half" idx="10"/>
          </p:nvPr>
        </p:nvSpPr>
        <p:spPr/>
        <p:txBody>
          <a:bodyPr/>
          <a:lstStyle/>
          <a:p>
            <a:r>
              <a:rPr lang="en-US"/>
              <a:t> </a:t>
            </a:r>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2B311C8D-3B42-4150-880E-F70598F3D0EA}" type="slidenum">
              <a:rPr lang="en-US" smtClean="0"/>
              <a:pPr/>
              <a:t>5</a:t>
            </a:fld>
            <a:endParaRPr lang="en-US"/>
          </a:p>
        </p:txBody>
      </p:sp>
      <p:sp>
        <p:nvSpPr>
          <p:cNvPr id="6" name="Title 5"/>
          <p:cNvSpPr>
            <a:spLocks noGrp="1"/>
          </p:cNvSpPr>
          <p:nvPr>
            <p:ph type="title"/>
          </p:nvPr>
        </p:nvSpPr>
        <p:spPr/>
        <p:txBody>
          <a:bodyPr/>
          <a:lstStyle/>
          <a:p>
            <a:r>
              <a:rPr lang="en-US" dirty="0"/>
              <a:t>The Medicare Alphabet (2)</a:t>
            </a:r>
          </a:p>
        </p:txBody>
      </p:sp>
      <p:sp>
        <p:nvSpPr>
          <p:cNvPr id="7" name="Rounded Rectangle 6" descr="Hospital icon."/>
          <p:cNvSpPr/>
          <p:nvPr/>
        </p:nvSpPr>
        <p:spPr>
          <a:xfrm>
            <a:off x="3200400" y="1295400"/>
            <a:ext cx="533400" cy="533400"/>
          </a:xfrm>
          <a:prstGeom prst="roundRect">
            <a:avLst>
              <a:gd name="adj" fmla="val 10000"/>
            </a:avLst>
          </a:prstGeom>
          <a:blipFill rotWithShape="0">
            <a:blip r:embed="rId3" cstate="prin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8" name="Rounded Rectangle 7" descr="medical Insurance icon."/>
          <p:cNvSpPr/>
          <p:nvPr/>
        </p:nvSpPr>
        <p:spPr>
          <a:xfrm>
            <a:off x="4343400" y="1295400"/>
            <a:ext cx="457200" cy="533400"/>
          </a:xfrm>
          <a:prstGeom prst="roundRect">
            <a:avLst>
              <a:gd name="adj" fmla="val 10000"/>
            </a:avLst>
          </a:prstGeom>
          <a:blipFill rotWithShape="0">
            <a:blip r:embed="rId4" cstate="prin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9" name="Rounded Rectangle 8"/>
          <p:cNvSpPr/>
          <p:nvPr/>
        </p:nvSpPr>
        <p:spPr>
          <a:xfrm>
            <a:off x="5105400" y="1295400"/>
            <a:ext cx="533400" cy="533400"/>
          </a:xfrm>
          <a:prstGeom prst="roundRect">
            <a:avLst>
              <a:gd name="adj" fmla="val 10000"/>
            </a:avLst>
          </a:prstGeom>
          <a:blipFill rotWithShape="0">
            <a:blip r:embed="rId5" cstate="prin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0F6568-0296-9D9A-A746-3239CFA3EDB4}"/>
              </a:ext>
            </a:extLst>
          </p:cNvPr>
          <p:cNvSpPr>
            <a:spLocks noGrp="1"/>
          </p:cNvSpPr>
          <p:nvPr>
            <p:ph idx="1"/>
          </p:nvPr>
        </p:nvSpPr>
        <p:spPr>
          <a:xfrm>
            <a:off x="457200" y="1068374"/>
            <a:ext cx="8229600" cy="5102034"/>
          </a:xfrm>
        </p:spPr>
        <p:txBody>
          <a:bodyPr>
            <a:normAutofit/>
          </a:bodyPr>
          <a:lstStyle/>
          <a:p>
            <a:pPr>
              <a:buFont typeface="Wingdings" panose="05000000000000000000" pitchFamily="2" charset="2"/>
              <a:buChar char="q"/>
            </a:pPr>
            <a:r>
              <a:rPr lang="en-US" dirty="0"/>
              <a:t>Medicare’s mental health coverage expanded.</a:t>
            </a:r>
          </a:p>
          <a:p>
            <a:pPr>
              <a:buFont typeface="Wingdings" panose="05000000000000000000" pitchFamily="2" charset="2"/>
              <a:buChar char="q"/>
            </a:pPr>
            <a:r>
              <a:rPr lang="en-US" dirty="0"/>
              <a:t>Part B &amp; Part D premiums increased.</a:t>
            </a:r>
          </a:p>
          <a:p>
            <a:pPr>
              <a:buFont typeface="Wingdings" panose="05000000000000000000" pitchFamily="2" charset="2"/>
              <a:buChar char="q"/>
            </a:pPr>
            <a:r>
              <a:rPr lang="en-US" dirty="0"/>
              <a:t>Part B deductible increased.</a:t>
            </a:r>
          </a:p>
          <a:p>
            <a:pPr>
              <a:buFont typeface="Wingdings" panose="05000000000000000000" pitchFamily="2" charset="2"/>
              <a:buChar char="q"/>
            </a:pPr>
            <a:r>
              <a:rPr lang="en-US" dirty="0"/>
              <a:t>$2,100 cap on cost of drugs if you have a drug plan. Insulin capped at $35. Option to spread costs over year. 2027 cap is $2,400</a:t>
            </a:r>
          </a:p>
          <a:p>
            <a:pPr>
              <a:buFont typeface="Wingdings" panose="05000000000000000000" pitchFamily="2" charset="2"/>
              <a:buChar char="q"/>
            </a:pPr>
            <a:r>
              <a:rPr lang="en-US" dirty="0"/>
              <a:t> Expanded telehealth coverage. Services extended to 2027.</a:t>
            </a:r>
          </a:p>
          <a:p>
            <a:pPr>
              <a:buFont typeface="Wingdings" panose="05000000000000000000" pitchFamily="2" charset="2"/>
              <a:buChar char="q"/>
            </a:pPr>
            <a:r>
              <a:rPr lang="en-US" dirty="0"/>
              <a:t>Prior authorization changes in 6 states still operating.</a:t>
            </a:r>
          </a:p>
          <a:p>
            <a:pPr>
              <a:buFont typeface="Wingdings" panose="05000000000000000000" pitchFamily="2" charset="2"/>
              <a:buChar char="q"/>
            </a:pPr>
            <a:r>
              <a:rPr lang="en-US" dirty="0"/>
              <a:t> Lower prices for 10 negotiated drugs start.</a:t>
            </a:r>
          </a:p>
          <a:p>
            <a:pPr>
              <a:buFont typeface="Wingdings" panose="05000000000000000000" pitchFamily="2" charset="2"/>
              <a:buChar char="q"/>
            </a:pPr>
            <a:endParaRPr lang="en-US" dirty="0"/>
          </a:p>
          <a:p>
            <a:pPr>
              <a:buFont typeface="Wingdings" panose="05000000000000000000" pitchFamily="2" charset="2"/>
              <a:buChar char="q"/>
            </a:pPr>
            <a:endParaRPr lang="en-US" dirty="0"/>
          </a:p>
          <a:p>
            <a:pPr>
              <a:buFont typeface="Wingdings" panose="05000000000000000000" pitchFamily="2" charset="2"/>
              <a:buChar char="q"/>
            </a:pPr>
            <a:endParaRPr lang="en-US" dirty="0"/>
          </a:p>
        </p:txBody>
      </p:sp>
      <p:sp>
        <p:nvSpPr>
          <p:cNvPr id="3" name="Title 2">
            <a:extLst>
              <a:ext uri="{FF2B5EF4-FFF2-40B4-BE49-F238E27FC236}">
                <a16:creationId xmlns:a16="http://schemas.microsoft.com/office/drawing/2014/main" id="{F31F7D12-214D-4D85-CD79-A2F4788EB54F}"/>
              </a:ext>
            </a:extLst>
          </p:cNvPr>
          <p:cNvSpPr>
            <a:spLocks noGrp="1"/>
          </p:cNvSpPr>
          <p:nvPr>
            <p:ph type="title"/>
          </p:nvPr>
        </p:nvSpPr>
        <p:spPr/>
        <p:txBody>
          <a:bodyPr>
            <a:normAutofit/>
          </a:bodyPr>
          <a:lstStyle/>
          <a:p>
            <a:pPr algn="ctr"/>
            <a:r>
              <a:rPr lang="en-US" dirty="0"/>
              <a:t>What’s New in 2026 Summary</a:t>
            </a:r>
          </a:p>
        </p:txBody>
      </p:sp>
    </p:spTree>
    <p:extLst>
      <p:ext uri="{BB962C8B-B14F-4D97-AF65-F5344CB8AC3E}">
        <p14:creationId xmlns:p14="http://schemas.microsoft.com/office/powerpoint/2010/main" val="1701344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68941"/>
            <a:ext cx="8001000" cy="4422259"/>
          </a:xfrm>
        </p:spPr>
        <p:txBody>
          <a:bodyPr>
            <a:normAutofit fontScale="70000" lnSpcReduction="20000"/>
          </a:bodyPr>
          <a:lstStyle/>
          <a:p>
            <a:r>
              <a:rPr lang="en-US" dirty="0"/>
              <a:t>Part A – Nothing</a:t>
            </a:r>
          </a:p>
          <a:p>
            <a:r>
              <a:rPr lang="en-US" dirty="0"/>
              <a:t>Part B – Depends on income </a:t>
            </a:r>
          </a:p>
          <a:p>
            <a:pPr lvl="1"/>
            <a:r>
              <a:rPr lang="en-US" dirty="0"/>
              <a:t>Standard -  $ 202.90 in 2026 ($185 in 2025)</a:t>
            </a:r>
            <a:endParaRPr lang="en-US" dirty="0">
              <a:solidFill>
                <a:srgbClr val="FF0000"/>
              </a:solidFill>
            </a:endParaRPr>
          </a:p>
          <a:p>
            <a:pPr lvl="1"/>
            <a:r>
              <a:rPr lang="en-US" dirty="0"/>
              <a:t>Income-Related Medicare Adjustment Amount (IRMAA ) </a:t>
            </a:r>
          </a:p>
          <a:p>
            <a:pPr lvl="1"/>
            <a:r>
              <a:rPr lang="en-US" dirty="0"/>
              <a:t>Both Standard &amp; IRMAA Costs Reimbursed</a:t>
            </a:r>
          </a:p>
          <a:p>
            <a:pPr lvl="1"/>
            <a:r>
              <a:rPr lang="en-US" dirty="0"/>
              <a:t>Deductible  - $283 + $50 – Not Reimbursable ($257 + $50 in 2025) </a:t>
            </a:r>
            <a:r>
              <a:rPr lang="en-US" dirty="0">
                <a:solidFill>
                  <a:srgbClr val="FF0000"/>
                </a:solidFill>
              </a:rPr>
              <a:t>+</a:t>
            </a:r>
            <a:endParaRPr lang="en-US" dirty="0"/>
          </a:p>
          <a:p>
            <a:pPr lvl="1"/>
            <a:r>
              <a:rPr lang="en-US" dirty="0"/>
              <a:t>Copays - $15. </a:t>
            </a:r>
          </a:p>
          <a:p>
            <a:pPr lvl="1"/>
            <a:r>
              <a:rPr lang="en-US" dirty="0"/>
              <a:t>No Max Out-of-Pocket Cost</a:t>
            </a:r>
          </a:p>
          <a:p>
            <a:r>
              <a:rPr lang="en-US" dirty="0"/>
              <a:t>Part D – </a:t>
            </a:r>
          </a:p>
          <a:p>
            <a:pPr lvl="1">
              <a:buSzPct val="60000"/>
              <a:buFont typeface="Courier New" pitchFamily="49" charset="0"/>
              <a:buChar char="o"/>
            </a:pPr>
            <a:r>
              <a:rPr lang="en-US" dirty="0"/>
              <a:t>Monthly Premium (High Option Rider - $180 up $30)  Surcharge </a:t>
            </a:r>
          </a:p>
          <a:p>
            <a:pPr lvl="1">
              <a:buSzPct val="60000"/>
              <a:buFont typeface="Courier New" pitchFamily="49" charset="0"/>
              <a:buChar char="o"/>
            </a:pPr>
            <a:r>
              <a:rPr lang="en-US" dirty="0"/>
              <a:t>Co-pays – Max $2,100</a:t>
            </a:r>
          </a:p>
          <a:p>
            <a:pPr lvl="1">
              <a:buSzPct val="60000"/>
              <a:buFont typeface="Courier New" pitchFamily="49" charset="0"/>
              <a:buChar char="o"/>
            </a:pPr>
            <a:r>
              <a:rPr lang="en-US" dirty="0"/>
              <a:t>Reimbursed $40 per month for each month in previous year. (Valentine Day Check – max of $480) by Welfare Fund. Only for member</a:t>
            </a:r>
          </a:p>
          <a:p>
            <a:pPr lvl="1">
              <a:buSzPct val="60000"/>
              <a:buFont typeface="Courier New" pitchFamily="49" charset="0"/>
              <a:buChar char="o"/>
            </a:pPr>
            <a:r>
              <a:rPr lang="en-US" dirty="0"/>
              <a:t>Express Scripts – Network Pharmacy through December 31, 2025. Starting January 1, Prime Therapeutics. </a:t>
            </a:r>
          </a:p>
          <a:p>
            <a:pPr lvl="1">
              <a:buSzPct val="60000"/>
              <a:buFont typeface="Courier New" pitchFamily="49" charset="0"/>
              <a:buChar char="o"/>
            </a:pPr>
            <a:endParaRPr lang="en-US" dirty="0"/>
          </a:p>
          <a:p>
            <a:pPr lvl="1">
              <a:buSzPct val="60000"/>
              <a:buFont typeface="Courier New" pitchFamily="49" charset="0"/>
              <a:buChar char="o"/>
            </a:pPr>
            <a:endParaRPr lang="en-US" dirty="0"/>
          </a:p>
          <a:p>
            <a:pPr lvl="1">
              <a:buNone/>
            </a:pPr>
            <a:r>
              <a:rPr lang="en-US" dirty="0"/>
              <a:t>  </a:t>
            </a:r>
          </a:p>
        </p:txBody>
      </p:sp>
      <p:sp>
        <p:nvSpPr>
          <p:cNvPr id="3" name="Date Placeholder 2"/>
          <p:cNvSpPr>
            <a:spLocks noGrp="1"/>
          </p:cNvSpPr>
          <p:nvPr>
            <p:ph type="dt" sz="half" idx="10"/>
          </p:nvPr>
        </p:nvSpPr>
        <p:spPr/>
        <p:txBody>
          <a:bodyPr/>
          <a:lstStyle/>
          <a:p>
            <a:r>
              <a:rPr lang="en-US"/>
              <a:t> </a:t>
            </a:r>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2B311C8D-3B42-4150-880E-F70598F3D0EA}" type="slidenum">
              <a:rPr lang="en-US" smtClean="0"/>
              <a:pPr/>
              <a:t>7</a:t>
            </a:fld>
            <a:endParaRPr lang="en-US"/>
          </a:p>
        </p:txBody>
      </p:sp>
      <p:sp>
        <p:nvSpPr>
          <p:cNvPr id="6" name="Title 5"/>
          <p:cNvSpPr>
            <a:spLocks noGrp="1"/>
          </p:cNvSpPr>
          <p:nvPr>
            <p:ph type="title"/>
          </p:nvPr>
        </p:nvSpPr>
        <p:spPr/>
        <p:txBody>
          <a:bodyPr>
            <a:normAutofit/>
          </a:bodyPr>
          <a:lstStyle/>
          <a:p>
            <a:pPr algn="ctr"/>
            <a:r>
              <a:rPr lang="en-US" sz="3100" dirty="0">
                <a:solidFill>
                  <a:schemeClr val="tx1"/>
                </a:solidFill>
              </a:rPr>
              <a:t>How Much Do I Pay for 2026 Senior Care? (</a:t>
            </a:r>
            <a:r>
              <a:rPr lang="en-US" sz="2700" dirty="0">
                <a:solidFill>
                  <a:schemeClr val="tx1"/>
                </a:solidFill>
              </a:rPr>
              <a:t>Traditional Medicare +Emblem Health)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596134834"/>
              </p:ext>
            </p:extLst>
          </p:nvPr>
        </p:nvGraphicFramePr>
        <p:xfrm>
          <a:off x="157548" y="1487154"/>
          <a:ext cx="8828903" cy="4480560"/>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361303">
                  <a:extLst>
                    <a:ext uri="{9D8B030D-6E8A-4147-A177-3AD203B41FA5}">
                      <a16:colId xmlns:a16="http://schemas.microsoft.com/office/drawing/2014/main" val="20003"/>
                    </a:ext>
                  </a:extLst>
                </a:gridCol>
              </a:tblGrid>
              <a:tr h="914400">
                <a:tc>
                  <a:txBody>
                    <a:bodyPr/>
                    <a:lstStyle/>
                    <a:p>
                      <a:pPr algn="ctr"/>
                      <a:r>
                        <a:rPr lang="en-US" sz="1800" dirty="0">
                          <a:solidFill>
                            <a:schemeClr val="tx1"/>
                          </a:solidFill>
                        </a:rPr>
                        <a:t>2024 Individual Tax</a:t>
                      </a:r>
                      <a:r>
                        <a:rPr lang="en-US" sz="1800" baseline="0" dirty="0">
                          <a:solidFill>
                            <a:schemeClr val="tx1"/>
                          </a:solidFill>
                        </a:rPr>
                        <a:t> Return</a:t>
                      </a:r>
                      <a:endParaRPr lang="en-US" sz="1800" dirty="0">
                        <a:solidFill>
                          <a:schemeClr val="tx1"/>
                        </a:solidFill>
                      </a:endParaRPr>
                    </a:p>
                  </a:txBody>
                  <a:tcP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2024 Joint</a:t>
                      </a:r>
                      <a:r>
                        <a:rPr lang="en-US" sz="1800" baseline="0" dirty="0">
                          <a:solidFill>
                            <a:schemeClr val="tx1"/>
                          </a:solidFill>
                        </a:rPr>
                        <a:t> Tax Return</a:t>
                      </a:r>
                      <a:endParaRPr lang="en-US" sz="1800" dirty="0">
                        <a:solidFill>
                          <a:schemeClr val="tx1"/>
                        </a:solidFill>
                      </a:endParaRPr>
                    </a:p>
                    <a:p>
                      <a:r>
                        <a:rPr lang="en-US" sz="1800" dirty="0"/>
                        <a:t>.</a:t>
                      </a:r>
                    </a:p>
                  </a:txBody>
                  <a:tcPr>
                    <a:solidFill>
                      <a:srgbClr val="FFC000"/>
                    </a:solidFill>
                  </a:tcPr>
                </a:tc>
                <a:tc>
                  <a:txBody>
                    <a:bodyPr/>
                    <a:lstStyle/>
                    <a:p>
                      <a:pPr algn="ctr"/>
                      <a:r>
                        <a:rPr lang="en-US" sz="1800" dirty="0">
                          <a:solidFill>
                            <a:schemeClr val="tx1"/>
                          </a:solidFill>
                        </a:rPr>
                        <a:t>IRMAA</a:t>
                      </a:r>
                      <a:r>
                        <a:rPr lang="en-US" sz="1800" baseline="0" dirty="0">
                          <a:solidFill>
                            <a:schemeClr val="tx1"/>
                          </a:solidFill>
                        </a:rPr>
                        <a:t> </a:t>
                      </a:r>
                      <a:endParaRPr lang="en-US" sz="1800" dirty="0">
                        <a:solidFill>
                          <a:schemeClr val="tx1"/>
                        </a:solidFill>
                      </a:endParaRPr>
                    </a:p>
                  </a:txBody>
                  <a:tcPr>
                    <a:solidFill>
                      <a:srgbClr val="FFC000"/>
                    </a:solidFill>
                  </a:tcPr>
                </a:tc>
                <a:tc>
                  <a:txBody>
                    <a:bodyPr/>
                    <a:lstStyle/>
                    <a:p>
                      <a:pPr algn="ctr"/>
                      <a:r>
                        <a:rPr lang="en-US" sz="1800" dirty="0">
                          <a:solidFill>
                            <a:schemeClr val="tx1"/>
                          </a:solidFill>
                        </a:rPr>
                        <a:t>total  monthly </a:t>
                      </a:r>
                      <a:r>
                        <a:rPr lang="en-US" sz="1800" baseline="0" dirty="0">
                          <a:solidFill>
                            <a:schemeClr val="tx1"/>
                          </a:solidFill>
                        </a:rPr>
                        <a:t>premium</a:t>
                      </a:r>
                    </a:p>
                  </a:txBody>
                  <a:tcPr>
                    <a:solidFill>
                      <a:srgbClr val="FFC000"/>
                    </a:solidFill>
                  </a:tcPr>
                </a:tc>
                <a:extLst>
                  <a:ext uri="{0D108BD9-81ED-4DB2-BD59-A6C34878D82A}">
                    <a16:rowId xmlns:a16="http://schemas.microsoft.com/office/drawing/2014/main" val="10000"/>
                  </a:ext>
                </a:extLst>
              </a:tr>
              <a:tr h="3334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solidFill>
                            <a:schemeClr val="dk1"/>
                          </a:solidFill>
                          <a:effectLst/>
                          <a:latin typeface="+mn-lt"/>
                          <a:ea typeface="+mn-ea"/>
                          <a:cs typeface="+mn-cs"/>
                        </a:rPr>
                        <a:t>$</a:t>
                      </a:r>
                      <a:r>
                        <a:rPr lang="en-US" sz="1800" b="1" dirty="0"/>
                        <a:t>109,000 or less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$218,000 or less</a:t>
                      </a:r>
                    </a:p>
                  </a:txBody>
                  <a:tcPr/>
                </a:tc>
                <a:tc>
                  <a:txBody>
                    <a:bodyPr/>
                    <a:lstStyle/>
                    <a:p>
                      <a:r>
                        <a:rPr lang="en-US" sz="1800" b="1" dirty="0"/>
                        <a:t>$ 0.00</a:t>
                      </a:r>
                    </a:p>
                  </a:txBody>
                  <a:tcPr/>
                </a:tc>
                <a:tc>
                  <a:txBody>
                    <a:bodyPr/>
                    <a:lstStyle/>
                    <a:p>
                      <a:r>
                        <a:rPr lang="en-US" sz="1800" b="1" dirty="0"/>
                        <a:t>$202.90</a:t>
                      </a:r>
                    </a:p>
                  </a:txBody>
                  <a:tcPr/>
                </a:tc>
                <a:extLst>
                  <a:ext uri="{0D108BD9-81ED-4DB2-BD59-A6C34878D82A}">
                    <a16:rowId xmlns:a16="http://schemas.microsoft.com/office/drawing/2014/main" val="10001"/>
                  </a:ext>
                </a:extLst>
              </a:tr>
              <a:tr h="4629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$109,000,01</a:t>
                      </a:r>
                      <a:r>
                        <a:rPr kumimoji="0" lang="en-US" sz="1800" b="1" kern="1200" dirty="0">
                          <a:solidFill>
                            <a:schemeClr val="dk1"/>
                          </a:solidFill>
                          <a:effectLst/>
                          <a:latin typeface="+mn-lt"/>
                          <a:ea typeface="+mn-ea"/>
                          <a:cs typeface="+mn-cs"/>
                        </a:rPr>
                        <a:t> to</a:t>
                      </a:r>
                      <a:r>
                        <a:rPr kumimoji="0" lang="en-US" sz="1800" kern="1200" dirty="0">
                          <a:solidFill>
                            <a:schemeClr val="dk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baseline="0" dirty="0"/>
                        <a:t>$137,000.00</a:t>
                      </a:r>
                      <a:endParaRPr lang="en-US" sz="1800" b="1" dirty="0"/>
                    </a:p>
                  </a:txBody>
                  <a:tcPr/>
                </a:tc>
                <a:tc>
                  <a:txBody>
                    <a:bodyPr/>
                    <a:lstStyle/>
                    <a:p>
                      <a:r>
                        <a:rPr lang="en-US" sz="1800" b="1" dirty="0"/>
                        <a:t>$218,001.01 to $274,000.00</a:t>
                      </a:r>
                    </a:p>
                  </a:txBody>
                  <a:tcPr/>
                </a:tc>
                <a:tc>
                  <a:txBody>
                    <a:bodyPr/>
                    <a:lstStyle/>
                    <a:p>
                      <a:r>
                        <a:rPr lang="en-US" sz="1800" b="1" dirty="0"/>
                        <a:t>$81.20</a:t>
                      </a:r>
                    </a:p>
                  </a:txBody>
                  <a:tcPr/>
                </a:tc>
                <a:tc>
                  <a:txBody>
                    <a:bodyPr/>
                    <a:lstStyle/>
                    <a:p>
                      <a:r>
                        <a:rPr lang="en-US" sz="1800" b="1" dirty="0"/>
                        <a:t>$284.10</a:t>
                      </a:r>
                    </a:p>
                  </a:txBody>
                  <a:tcPr/>
                </a:tc>
                <a:extLst>
                  <a:ext uri="{0D108BD9-81ED-4DB2-BD59-A6C34878D82A}">
                    <a16:rowId xmlns:a16="http://schemas.microsoft.com/office/drawing/2014/main" val="10002"/>
                  </a:ext>
                </a:extLst>
              </a:tr>
              <a:tr h="333431">
                <a:tc>
                  <a:txBody>
                    <a:bodyPr/>
                    <a:lstStyle/>
                    <a:p>
                      <a:r>
                        <a:rPr lang="en-US" sz="1800" b="1" dirty="0"/>
                        <a:t>$137,000.01 to $171,000.00</a:t>
                      </a:r>
                    </a:p>
                  </a:txBody>
                  <a:tcPr/>
                </a:tc>
                <a:tc>
                  <a:txBody>
                    <a:bodyPr/>
                    <a:lstStyle/>
                    <a:p>
                      <a:r>
                        <a:rPr lang="en-US" sz="1800" b="1" dirty="0"/>
                        <a:t>$274.000.01 to $342.000.00</a:t>
                      </a:r>
                    </a:p>
                  </a:txBody>
                  <a:tcPr/>
                </a:tc>
                <a:tc>
                  <a:txBody>
                    <a:bodyPr/>
                    <a:lstStyle/>
                    <a:p>
                      <a:r>
                        <a:rPr lang="en-US" sz="1800" b="1" dirty="0"/>
                        <a:t>$202.90</a:t>
                      </a:r>
                    </a:p>
                  </a:txBody>
                  <a:tcPr/>
                </a:tc>
                <a:tc>
                  <a:txBody>
                    <a:bodyPr/>
                    <a:lstStyle/>
                    <a:p>
                      <a:r>
                        <a:rPr lang="en-US" sz="1800" b="1" dirty="0"/>
                        <a:t>$405.80</a:t>
                      </a:r>
                    </a:p>
                    <a:p>
                      <a:endParaRPr lang="en-US" sz="1800" b="1" dirty="0"/>
                    </a:p>
                  </a:txBody>
                  <a:tcPr/>
                </a:tc>
                <a:extLst>
                  <a:ext uri="{0D108BD9-81ED-4DB2-BD59-A6C34878D82A}">
                    <a16:rowId xmlns:a16="http://schemas.microsoft.com/office/drawing/2014/main" val="10003"/>
                  </a:ext>
                </a:extLst>
              </a:tr>
              <a:tr h="333431">
                <a:tc>
                  <a:txBody>
                    <a:bodyPr/>
                    <a:lstStyle/>
                    <a:p>
                      <a:r>
                        <a:rPr lang="en-US" sz="1800" b="1" dirty="0"/>
                        <a:t>$171,000.01 to $205,000.00</a:t>
                      </a:r>
                    </a:p>
                  </a:txBody>
                  <a:tcPr/>
                </a:tc>
                <a:tc>
                  <a:txBody>
                    <a:bodyPr/>
                    <a:lstStyle/>
                    <a:p>
                      <a:r>
                        <a:rPr lang="en-US" sz="1800" b="1" dirty="0"/>
                        <a:t>$342,000.01 to $410,000.00</a:t>
                      </a:r>
                    </a:p>
                  </a:txBody>
                  <a:tcPr/>
                </a:tc>
                <a:tc>
                  <a:txBody>
                    <a:bodyPr/>
                    <a:lstStyle/>
                    <a:p>
                      <a:r>
                        <a:rPr lang="en-US" sz="1800" b="1" dirty="0"/>
                        <a:t>$324.60</a:t>
                      </a:r>
                    </a:p>
                  </a:txBody>
                  <a:tcPr/>
                </a:tc>
                <a:tc>
                  <a:txBody>
                    <a:bodyPr/>
                    <a:lstStyle/>
                    <a:p>
                      <a:r>
                        <a:rPr lang="en-US" sz="1800" b="1" dirty="0"/>
                        <a:t>$527.50</a:t>
                      </a:r>
                    </a:p>
                  </a:txBody>
                  <a:tcPr/>
                </a:tc>
                <a:extLst>
                  <a:ext uri="{0D108BD9-81ED-4DB2-BD59-A6C34878D82A}">
                    <a16:rowId xmlns:a16="http://schemas.microsoft.com/office/drawing/2014/main" val="10004"/>
                  </a:ext>
                </a:extLst>
              </a:tr>
              <a:tr h="333431">
                <a:tc>
                  <a:txBody>
                    <a:bodyPr/>
                    <a:lstStyle/>
                    <a:p>
                      <a:r>
                        <a:rPr lang="en-US" sz="1800" b="1" dirty="0"/>
                        <a:t>$205,000.01 to $499.999.99</a:t>
                      </a:r>
                    </a:p>
                  </a:txBody>
                  <a:tcPr/>
                </a:tc>
                <a:tc>
                  <a:txBody>
                    <a:bodyPr/>
                    <a:lstStyle/>
                    <a:p>
                      <a:r>
                        <a:rPr lang="en-US" sz="1800" b="1" dirty="0"/>
                        <a:t>$410,000.01 to $7,499,999.99</a:t>
                      </a:r>
                    </a:p>
                  </a:txBody>
                  <a:tcPr/>
                </a:tc>
                <a:tc>
                  <a:txBody>
                    <a:bodyPr/>
                    <a:lstStyle/>
                    <a:p>
                      <a:r>
                        <a:rPr lang="en-US" sz="1800" b="1" dirty="0"/>
                        <a:t>$446.30</a:t>
                      </a:r>
                    </a:p>
                  </a:txBody>
                  <a:tcPr/>
                </a:tc>
                <a:tc>
                  <a:txBody>
                    <a:bodyPr/>
                    <a:lstStyle/>
                    <a:p>
                      <a:r>
                        <a:rPr lang="en-US" sz="1800" b="1" dirty="0"/>
                        <a:t>$649.20</a:t>
                      </a:r>
                    </a:p>
                  </a:txBody>
                  <a:tcPr/>
                </a:tc>
                <a:extLst>
                  <a:ext uri="{0D108BD9-81ED-4DB2-BD59-A6C34878D82A}">
                    <a16:rowId xmlns:a16="http://schemas.microsoft.com/office/drawing/2014/main" val="10005"/>
                  </a:ext>
                </a:extLst>
              </a:tr>
              <a:tr h="445907">
                <a:tc>
                  <a:txBody>
                    <a:bodyPr/>
                    <a:lstStyle/>
                    <a:p>
                      <a:r>
                        <a:rPr lang="en-US" sz="1800" b="1" dirty="0"/>
                        <a:t>Above</a:t>
                      </a:r>
                      <a:r>
                        <a:rPr lang="en-US" sz="1800" b="1" baseline="0" dirty="0"/>
                        <a:t> $500,000 </a:t>
                      </a:r>
                    </a:p>
                    <a:p>
                      <a:r>
                        <a:rPr lang="en-US" sz="1800" b="1" baseline="0" dirty="0"/>
                        <a:t>     </a:t>
                      </a:r>
                      <a:endParaRPr lang="en-US" sz="1800" b="1" dirty="0"/>
                    </a:p>
                  </a:txBody>
                  <a:tcPr/>
                </a:tc>
                <a:tc>
                  <a:txBody>
                    <a:bodyPr/>
                    <a:lstStyle/>
                    <a:p>
                      <a:r>
                        <a:rPr lang="en-US" sz="1800" b="1" dirty="0"/>
                        <a:t>Above 750,000</a:t>
                      </a:r>
                    </a:p>
                    <a:p>
                      <a:r>
                        <a:rPr lang="en-US" sz="1800" b="1" dirty="0"/>
                        <a:t>       </a:t>
                      </a:r>
                    </a:p>
                  </a:txBody>
                  <a:tcPr/>
                </a:tc>
                <a:tc>
                  <a:txBody>
                    <a:bodyPr/>
                    <a:lstStyle/>
                    <a:p>
                      <a:r>
                        <a:rPr lang="en-US" sz="1800" b="1" dirty="0"/>
                        <a:t>$487.00</a:t>
                      </a:r>
                    </a:p>
                    <a:p>
                      <a:endParaRPr lang="en-US" sz="1800" b="1" dirty="0"/>
                    </a:p>
                  </a:txBody>
                  <a:tcPr/>
                </a:tc>
                <a:tc>
                  <a:txBody>
                    <a:bodyPr/>
                    <a:lstStyle/>
                    <a:p>
                      <a:r>
                        <a:rPr lang="en-US" sz="1800" b="1" dirty="0"/>
                        <a:t>$689.90</a:t>
                      </a:r>
                    </a:p>
                    <a:p>
                      <a:r>
                        <a:rPr lang="en-US" sz="1800" b="1" dirty="0"/>
                        <a:t>           </a:t>
                      </a:r>
                    </a:p>
                  </a:txBody>
                  <a:tcPr/>
                </a:tc>
                <a:extLst>
                  <a:ext uri="{0D108BD9-81ED-4DB2-BD59-A6C34878D82A}">
                    <a16:rowId xmlns:a16="http://schemas.microsoft.com/office/drawing/2014/main" val="10006"/>
                  </a:ext>
                </a:extLst>
              </a:tr>
            </a:tbl>
          </a:graphicData>
        </a:graphic>
      </p:graphicFrame>
      <p:sp>
        <p:nvSpPr>
          <p:cNvPr id="3" name="Title 2"/>
          <p:cNvSpPr>
            <a:spLocks noGrp="1"/>
          </p:cNvSpPr>
          <p:nvPr>
            <p:ph type="title"/>
          </p:nvPr>
        </p:nvSpPr>
        <p:spPr>
          <a:xfrm>
            <a:off x="0" y="25400"/>
            <a:ext cx="9144000" cy="864886"/>
          </a:xfrm>
        </p:spPr>
        <p:txBody>
          <a:bodyPr>
            <a:normAutofit fontScale="90000"/>
          </a:bodyPr>
          <a:lstStyle/>
          <a:p>
            <a:r>
              <a:rPr lang="en-US" dirty="0"/>
              <a:t>  Medicare Part B Surcharges - </a:t>
            </a:r>
            <a:r>
              <a:rPr lang="en-US" dirty="0">
                <a:solidFill>
                  <a:schemeClr val="bg2">
                    <a:lumMod val="50000"/>
                  </a:schemeClr>
                </a:solidFill>
              </a:rPr>
              <a:t>2026</a:t>
            </a:r>
          </a:p>
        </p:txBody>
      </p:sp>
      <p:sp>
        <p:nvSpPr>
          <p:cNvPr id="10" name="TextBox 9"/>
          <p:cNvSpPr txBox="1"/>
          <p:nvPr/>
        </p:nvSpPr>
        <p:spPr>
          <a:xfrm>
            <a:off x="2514600" y="6019800"/>
            <a:ext cx="4419600" cy="707886"/>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en-US" sz="2000" b="1"/>
              <a:t>NY City (OLR) reimburses Part B including IRMAA </a:t>
            </a:r>
          </a:p>
        </p:txBody>
      </p:sp>
      <p:sp>
        <p:nvSpPr>
          <p:cNvPr id="2" name="TextBox 1">
            <a:extLst>
              <a:ext uri="{FF2B5EF4-FFF2-40B4-BE49-F238E27FC236}">
                <a16:creationId xmlns:a16="http://schemas.microsoft.com/office/drawing/2014/main" id="{9144820C-468B-6CD6-39CF-883B7434A30A}"/>
              </a:ext>
            </a:extLst>
          </p:cNvPr>
          <p:cNvSpPr txBox="1"/>
          <p:nvPr/>
        </p:nvSpPr>
        <p:spPr>
          <a:xfrm>
            <a:off x="1464586" y="824788"/>
            <a:ext cx="5820825" cy="369332"/>
          </a:xfrm>
          <a:prstGeom prst="rect">
            <a:avLst/>
          </a:prstGeom>
          <a:noFill/>
        </p:spPr>
        <p:txBody>
          <a:bodyPr wrap="none" rtlCol="0">
            <a:spAutoFit/>
          </a:bodyPr>
          <a:lstStyle/>
          <a:p>
            <a:pPr algn="ctr"/>
            <a:r>
              <a:rPr lang="en-US" sz="1800" b="1" baseline="0" dirty="0">
                <a:solidFill>
                  <a:srgbClr val="FF0000"/>
                </a:solidFill>
                <a:highlight>
                  <a:srgbClr val="00FF00"/>
                </a:highlight>
              </a:rPr>
              <a:t>Premium Adjustments Based on 2024 Tax Returns</a:t>
            </a:r>
            <a:endParaRPr lang="en-US" sz="1800" b="1" dirty="0">
              <a:solidFill>
                <a:srgbClr val="FF0000"/>
              </a:solidFill>
              <a:highlight>
                <a:srgbClr val="00FF00"/>
              </a:highlight>
            </a:endParaRPr>
          </a:p>
        </p:txBody>
      </p:sp>
      <p:sp>
        <p:nvSpPr>
          <p:cNvPr id="5" name="TextBox 4">
            <a:extLst>
              <a:ext uri="{FF2B5EF4-FFF2-40B4-BE49-F238E27FC236}">
                <a16:creationId xmlns:a16="http://schemas.microsoft.com/office/drawing/2014/main" id="{E4740206-A733-9D12-20EF-69CBBA58A9F5}"/>
              </a:ext>
            </a:extLst>
          </p:cNvPr>
          <p:cNvSpPr txBox="1"/>
          <p:nvPr/>
        </p:nvSpPr>
        <p:spPr>
          <a:xfrm>
            <a:off x="9320784" y="3151632"/>
            <a:ext cx="330540" cy="369332"/>
          </a:xfrm>
          <a:prstGeom prst="rect">
            <a:avLst/>
          </a:prstGeom>
          <a:noFill/>
        </p:spPr>
        <p:txBody>
          <a:bodyPr wrap="none" rtlCol="0">
            <a:spAutoFit/>
          </a:bodyPr>
          <a:lstStyle/>
          <a:p>
            <a:r>
              <a:rPr lang="en-US" dirty="0"/>
              <a:t>8</a:t>
            </a:r>
          </a:p>
        </p:txBody>
      </p:sp>
    </p:spTree>
    <p:extLst>
      <p:ext uri="{BB962C8B-B14F-4D97-AF65-F5344CB8AC3E}">
        <p14:creationId xmlns:p14="http://schemas.microsoft.com/office/powerpoint/2010/main" val="1064428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20209395"/>
              </p:ext>
            </p:extLst>
          </p:nvPr>
        </p:nvGraphicFramePr>
        <p:xfrm>
          <a:off x="1389482" y="1412748"/>
          <a:ext cx="5971032" cy="6126480"/>
        </p:xfrm>
        <a:graphic>
          <a:graphicData uri="http://schemas.openxmlformats.org/drawingml/2006/table">
            <a:tbl>
              <a:tblPr firstRow="1" bandRow="1">
                <a:tableStyleId>{5C22544A-7EE6-4342-B048-85BDC9FD1C3A}</a:tableStyleId>
              </a:tblPr>
              <a:tblGrid>
                <a:gridCol w="1701190">
                  <a:extLst>
                    <a:ext uri="{9D8B030D-6E8A-4147-A177-3AD203B41FA5}">
                      <a16:colId xmlns:a16="http://schemas.microsoft.com/office/drawing/2014/main" val="20000"/>
                    </a:ext>
                  </a:extLst>
                </a:gridCol>
                <a:gridCol w="2593442">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tblGrid>
              <a:tr h="914400">
                <a:tc>
                  <a:txBody>
                    <a:bodyPr/>
                    <a:lstStyle/>
                    <a:p>
                      <a:pPr algn="ctr"/>
                      <a:r>
                        <a:rPr lang="en-US" sz="1800" dirty="0">
                          <a:solidFill>
                            <a:schemeClr val="tx1"/>
                          </a:solidFill>
                        </a:rPr>
                        <a:t>2024 Individual tax</a:t>
                      </a:r>
                      <a:r>
                        <a:rPr lang="en-US" sz="1800" baseline="0" dirty="0">
                          <a:solidFill>
                            <a:schemeClr val="tx1"/>
                          </a:solidFill>
                        </a:rPr>
                        <a:t> return</a:t>
                      </a:r>
                      <a:endParaRPr lang="en-US" sz="1800" dirty="0">
                        <a:solidFill>
                          <a:schemeClr val="tx1"/>
                        </a:solidFill>
                      </a:endParaRPr>
                    </a:p>
                  </a:txBody>
                  <a:tcP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2024 Joint</a:t>
                      </a:r>
                      <a:r>
                        <a:rPr lang="en-US" sz="1800" baseline="0" dirty="0">
                          <a:solidFill>
                            <a:schemeClr val="tx1"/>
                          </a:solidFill>
                        </a:rPr>
                        <a:t> tax return</a:t>
                      </a:r>
                      <a:endParaRPr lang="en-US" sz="1800" dirty="0">
                        <a:solidFill>
                          <a:schemeClr val="tx1"/>
                        </a:solidFill>
                      </a:endParaRPr>
                    </a:p>
                    <a:p>
                      <a:endParaRPr lang="en-US" sz="1800" dirty="0"/>
                    </a:p>
                  </a:txBody>
                  <a:tcPr>
                    <a:solidFill>
                      <a:srgbClr val="FFC000"/>
                    </a:solidFill>
                  </a:tcPr>
                </a:tc>
                <a:tc>
                  <a:txBody>
                    <a:bodyPr/>
                    <a:lstStyle/>
                    <a:p>
                      <a:pPr algn="ctr"/>
                      <a:r>
                        <a:rPr lang="en-US" sz="1800" dirty="0">
                          <a:solidFill>
                            <a:schemeClr val="tx1"/>
                          </a:solidFill>
                        </a:rPr>
                        <a:t>IRMAA</a:t>
                      </a:r>
                      <a:r>
                        <a:rPr lang="en-US" sz="1800" baseline="0" dirty="0">
                          <a:solidFill>
                            <a:schemeClr val="tx1"/>
                          </a:solidFill>
                        </a:rPr>
                        <a:t> </a:t>
                      </a:r>
                      <a:endParaRPr lang="en-US" sz="1800" dirty="0">
                        <a:solidFill>
                          <a:schemeClr val="tx1"/>
                        </a:solidFill>
                      </a:endParaRPr>
                    </a:p>
                  </a:txBody>
                  <a:tcPr>
                    <a:solidFill>
                      <a:srgbClr val="FFC000"/>
                    </a:solidFill>
                  </a:tcPr>
                </a:tc>
                <a:extLst>
                  <a:ext uri="{0D108BD9-81ED-4DB2-BD59-A6C34878D82A}">
                    <a16:rowId xmlns:a16="http://schemas.microsoft.com/office/drawing/2014/main" val="10000"/>
                  </a:ext>
                </a:extLst>
              </a:tr>
              <a:tr h="3334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solidFill>
                            <a:schemeClr val="dk1"/>
                          </a:solidFill>
                          <a:effectLst/>
                          <a:latin typeface="+mn-lt"/>
                          <a:ea typeface="+mn-ea"/>
                          <a:cs typeface="+mn-cs"/>
                        </a:rPr>
                        <a:t>$</a:t>
                      </a:r>
                      <a:r>
                        <a:rPr lang="en-US" sz="1800" b="1" dirty="0"/>
                        <a:t>109,000 or less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$218,000 or less</a:t>
                      </a:r>
                    </a:p>
                  </a:txBody>
                  <a:tcPr/>
                </a:tc>
                <a:tc>
                  <a:txBody>
                    <a:bodyPr/>
                    <a:lstStyle/>
                    <a:p>
                      <a:r>
                        <a:rPr lang="en-US" sz="1800" b="1" dirty="0"/>
                        <a:t>$00.00</a:t>
                      </a:r>
                    </a:p>
                  </a:txBody>
                  <a:tcPr/>
                </a:tc>
                <a:extLst>
                  <a:ext uri="{0D108BD9-81ED-4DB2-BD59-A6C34878D82A}">
                    <a16:rowId xmlns:a16="http://schemas.microsoft.com/office/drawing/2014/main" val="10001"/>
                  </a:ext>
                </a:extLst>
              </a:tr>
              <a:tr h="4629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$109,000,01</a:t>
                      </a:r>
                      <a:r>
                        <a:rPr kumimoji="0" lang="en-US" sz="1800" b="1" kern="1200" dirty="0">
                          <a:solidFill>
                            <a:schemeClr val="dk1"/>
                          </a:solidFill>
                          <a:effectLst/>
                          <a:latin typeface="+mn-lt"/>
                          <a:ea typeface="+mn-ea"/>
                          <a:cs typeface="+mn-cs"/>
                        </a:rPr>
                        <a:t> to</a:t>
                      </a:r>
                      <a:r>
                        <a:rPr kumimoji="0" lang="en-US" sz="1800" kern="1200" dirty="0">
                          <a:solidFill>
                            <a:schemeClr val="dk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baseline="0" dirty="0"/>
                        <a:t>$137,000.00</a:t>
                      </a:r>
                      <a:endParaRPr lang="en-US" sz="1800" b="1" dirty="0"/>
                    </a:p>
                  </a:txBody>
                  <a:tcPr/>
                </a:tc>
                <a:tc>
                  <a:txBody>
                    <a:bodyPr/>
                    <a:lstStyle/>
                    <a:p>
                      <a:r>
                        <a:rPr lang="en-US" sz="1800" b="1" dirty="0"/>
                        <a:t>$218,001.01 to $274,000.00</a:t>
                      </a:r>
                    </a:p>
                  </a:txBody>
                  <a:tcPr/>
                </a:tc>
                <a:tc>
                  <a:txBody>
                    <a:bodyPr/>
                    <a:lstStyle/>
                    <a:p>
                      <a:r>
                        <a:rPr lang="en-US" sz="1800" b="1" dirty="0"/>
                        <a:t>$14.50</a:t>
                      </a:r>
                    </a:p>
                  </a:txBody>
                  <a:tcPr/>
                </a:tc>
                <a:extLst>
                  <a:ext uri="{0D108BD9-81ED-4DB2-BD59-A6C34878D82A}">
                    <a16:rowId xmlns:a16="http://schemas.microsoft.com/office/drawing/2014/main" val="10002"/>
                  </a:ext>
                </a:extLst>
              </a:tr>
              <a:tr h="333431">
                <a:tc>
                  <a:txBody>
                    <a:bodyPr/>
                    <a:lstStyle/>
                    <a:p>
                      <a:r>
                        <a:rPr lang="en-US" sz="1800" b="1" dirty="0"/>
                        <a:t>$137,000.01 to $171,000.00</a:t>
                      </a:r>
                    </a:p>
                  </a:txBody>
                  <a:tcPr/>
                </a:tc>
                <a:tc>
                  <a:txBody>
                    <a:bodyPr/>
                    <a:lstStyle/>
                    <a:p>
                      <a:r>
                        <a:rPr lang="en-US" sz="1800" b="1" dirty="0"/>
                        <a:t>$274.000.01 to $342.000.00</a:t>
                      </a:r>
                    </a:p>
                  </a:txBody>
                  <a:tcPr/>
                </a:tc>
                <a:tc>
                  <a:txBody>
                    <a:bodyPr/>
                    <a:lstStyle/>
                    <a:p>
                      <a:r>
                        <a:rPr lang="en-US" sz="1800" b="1" dirty="0"/>
                        <a:t>$37.50</a:t>
                      </a:r>
                    </a:p>
                  </a:txBody>
                  <a:tcPr/>
                </a:tc>
                <a:extLst>
                  <a:ext uri="{0D108BD9-81ED-4DB2-BD59-A6C34878D82A}">
                    <a16:rowId xmlns:a16="http://schemas.microsoft.com/office/drawing/2014/main" val="10003"/>
                  </a:ext>
                </a:extLst>
              </a:tr>
              <a:tr h="333431">
                <a:tc>
                  <a:txBody>
                    <a:bodyPr/>
                    <a:lstStyle/>
                    <a:p>
                      <a:r>
                        <a:rPr lang="en-US" sz="1800" b="1" dirty="0"/>
                        <a:t>$171,000.01 to $205,000.00</a:t>
                      </a:r>
                    </a:p>
                  </a:txBody>
                  <a:tcPr/>
                </a:tc>
                <a:tc>
                  <a:txBody>
                    <a:bodyPr/>
                    <a:lstStyle/>
                    <a:p>
                      <a:r>
                        <a:rPr lang="en-US" sz="1800" b="1" dirty="0"/>
                        <a:t>$342,000.01 to $410,000.00</a:t>
                      </a:r>
                    </a:p>
                  </a:txBody>
                  <a:tcPr/>
                </a:tc>
                <a:tc>
                  <a:txBody>
                    <a:bodyPr/>
                    <a:lstStyle/>
                    <a:p>
                      <a:r>
                        <a:rPr lang="en-US" sz="1800" b="1" dirty="0"/>
                        <a:t>$60.40</a:t>
                      </a:r>
                    </a:p>
                  </a:txBody>
                  <a:tcPr/>
                </a:tc>
                <a:extLst>
                  <a:ext uri="{0D108BD9-81ED-4DB2-BD59-A6C34878D82A}">
                    <a16:rowId xmlns:a16="http://schemas.microsoft.com/office/drawing/2014/main" val="10004"/>
                  </a:ext>
                </a:extLst>
              </a:tr>
              <a:tr h="333431">
                <a:tc>
                  <a:txBody>
                    <a:bodyPr/>
                    <a:lstStyle/>
                    <a:p>
                      <a:r>
                        <a:rPr lang="en-US" sz="1800" b="1" dirty="0"/>
                        <a:t>$205,000.01 to $499.999.99</a:t>
                      </a:r>
                    </a:p>
                  </a:txBody>
                  <a:tcPr/>
                </a:tc>
                <a:tc>
                  <a:txBody>
                    <a:bodyPr/>
                    <a:lstStyle/>
                    <a:p>
                      <a:r>
                        <a:rPr lang="en-US" sz="1800" b="1" dirty="0"/>
                        <a:t>$410,000.01 to $7,499,999.99</a:t>
                      </a:r>
                    </a:p>
                  </a:txBody>
                  <a:tcPr/>
                </a:tc>
                <a:tc>
                  <a:txBody>
                    <a:bodyPr/>
                    <a:lstStyle/>
                    <a:p>
                      <a:r>
                        <a:rPr lang="en-US" sz="1800" b="1" dirty="0"/>
                        <a:t>$83.30</a:t>
                      </a:r>
                    </a:p>
                  </a:txBody>
                  <a:tcPr/>
                </a:tc>
                <a:extLst>
                  <a:ext uri="{0D108BD9-81ED-4DB2-BD59-A6C34878D82A}">
                    <a16:rowId xmlns:a16="http://schemas.microsoft.com/office/drawing/2014/main" val="10005"/>
                  </a:ext>
                </a:extLst>
              </a:tr>
              <a:tr h="445907">
                <a:tc>
                  <a:txBody>
                    <a:bodyPr/>
                    <a:lstStyle/>
                    <a:p>
                      <a:r>
                        <a:rPr lang="en-US" sz="1800" b="1" dirty="0"/>
                        <a:t>Above</a:t>
                      </a:r>
                      <a:r>
                        <a:rPr lang="en-US" sz="1800" b="1" baseline="0" dirty="0"/>
                        <a:t> $500,000 </a:t>
                      </a:r>
                    </a:p>
                    <a:p>
                      <a:r>
                        <a:rPr lang="en-US" sz="1800" b="1" baseline="0" dirty="0"/>
                        <a:t>     </a:t>
                      </a:r>
                      <a:endParaRPr lang="en-US" sz="1800" b="1" dirty="0"/>
                    </a:p>
                  </a:txBody>
                  <a:tcPr/>
                </a:tc>
                <a:tc>
                  <a:txBody>
                    <a:bodyPr/>
                    <a:lstStyle/>
                    <a:p>
                      <a:r>
                        <a:rPr lang="en-US" sz="1800" b="1" dirty="0"/>
                        <a:t>Above 750,000</a:t>
                      </a:r>
                    </a:p>
                    <a:p>
                      <a:r>
                        <a:rPr lang="en-US" sz="1800" b="1" dirty="0"/>
                        <a:t>       </a:t>
                      </a:r>
                    </a:p>
                  </a:txBody>
                  <a:tcPr/>
                </a:tc>
                <a:tc>
                  <a:txBody>
                    <a:bodyPr/>
                    <a:lstStyle/>
                    <a:p>
                      <a:r>
                        <a:rPr lang="en-US" sz="1800" b="1" dirty="0"/>
                        <a:t>$91.00</a:t>
                      </a:r>
                    </a:p>
                    <a:p>
                      <a:endParaRPr lang="en-US" sz="1800" b="1" dirty="0"/>
                    </a:p>
                  </a:txBody>
                  <a:tcPr/>
                </a:tc>
                <a:extLst>
                  <a:ext uri="{0D108BD9-81ED-4DB2-BD59-A6C34878D82A}">
                    <a16:rowId xmlns:a16="http://schemas.microsoft.com/office/drawing/2014/main" val="10006"/>
                  </a:ext>
                </a:extLst>
              </a:tr>
            </a:tbl>
          </a:graphicData>
        </a:graphic>
      </p:graphicFrame>
      <p:sp>
        <p:nvSpPr>
          <p:cNvPr id="3" name="Title 2"/>
          <p:cNvSpPr>
            <a:spLocks noGrp="1"/>
          </p:cNvSpPr>
          <p:nvPr>
            <p:ph type="title"/>
          </p:nvPr>
        </p:nvSpPr>
        <p:spPr>
          <a:xfrm>
            <a:off x="609600" y="25400"/>
            <a:ext cx="8071413" cy="784828"/>
          </a:xfrm>
        </p:spPr>
        <p:txBody>
          <a:bodyPr>
            <a:normAutofit fontScale="90000"/>
          </a:bodyPr>
          <a:lstStyle/>
          <a:p>
            <a:r>
              <a:rPr lang="en-US" dirty="0"/>
              <a:t>Medicare Part D Surcharge - </a:t>
            </a:r>
            <a:r>
              <a:rPr lang="en-US" dirty="0">
                <a:solidFill>
                  <a:schemeClr val="bg2">
                    <a:lumMod val="50000"/>
                  </a:schemeClr>
                </a:solidFill>
              </a:rPr>
              <a:t>2026</a:t>
            </a:r>
          </a:p>
        </p:txBody>
      </p:sp>
      <p:sp>
        <p:nvSpPr>
          <p:cNvPr id="10" name="TextBox 9"/>
          <p:cNvSpPr txBox="1"/>
          <p:nvPr/>
        </p:nvSpPr>
        <p:spPr>
          <a:xfrm>
            <a:off x="2758440" y="7185285"/>
            <a:ext cx="4419600" cy="707886"/>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en-US" sz="2000" b="1" dirty="0"/>
              <a:t>NY City (OLR) does not reimburse Part D IRMAA </a:t>
            </a:r>
          </a:p>
        </p:txBody>
      </p:sp>
      <p:sp>
        <p:nvSpPr>
          <p:cNvPr id="2" name="TextBox 1">
            <a:extLst>
              <a:ext uri="{FF2B5EF4-FFF2-40B4-BE49-F238E27FC236}">
                <a16:creationId xmlns:a16="http://schemas.microsoft.com/office/drawing/2014/main" id="{32BAC8DC-2868-D81C-CFD9-88A12A4AA54F}"/>
              </a:ext>
            </a:extLst>
          </p:cNvPr>
          <p:cNvSpPr txBox="1"/>
          <p:nvPr/>
        </p:nvSpPr>
        <p:spPr>
          <a:xfrm>
            <a:off x="1464586" y="824788"/>
            <a:ext cx="5820825" cy="369332"/>
          </a:xfrm>
          <a:prstGeom prst="rect">
            <a:avLst/>
          </a:prstGeom>
          <a:noFill/>
        </p:spPr>
        <p:txBody>
          <a:bodyPr wrap="none" rtlCol="0">
            <a:spAutoFit/>
          </a:bodyPr>
          <a:lstStyle/>
          <a:p>
            <a:pPr algn="ctr"/>
            <a:r>
              <a:rPr lang="en-US" sz="1800" b="1" baseline="0" dirty="0">
                <a:solidFill>
                  <a:srgbClr val="FF0000"/>
                </a:solidFill>
                <a:highlight>
                  <a:srgbClr val="00FF00"/>
                </a:highlight>
              </a:rPr>
              <a:t>Premium Adjustments Based on 2024 Tax Returns</a:t>
            </a:r>
            <a:endParaRPr lang="en-US" sz="1800" b="1" dirty="0">
              <a:solidFill>
                <a:srgbClr val="FF0000"/>
              </a:solidFill>
              <a:highlight>
                <a:srgbClr val="00FF00"/>
              </a:highlight>
            </a:endParaRPr>
          </a:p>
        </p:txBody>
      </p:sp>
    </p:spTree>
    <p:extLst>
      <p:ext uri="{BB962C8B-B14F-4D97-AF65-F5344CB8AC3E}">
        <p14:creationId xmlns:p14="http://schemas.microsoft.com/office/powerpoint/2010/main" val="2782954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A close-up of a document&#10;&#10;AI-generated content may be incorrect.">
            <a:extLst>
              <a:ext uri="{FF2B5EF4-FFF2-40B4-BE49-F238E27FC236}">
                <a16:creationId xmlns:a16="http://schemas.microsoft.com/office/drawing/2014/main" id="{046DAFC6-84A9-147A-4295-333A68EB37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396" y="0"/>
            <a:ext cx="8885208" cy="6858000"/>
          </a:xfrm>
          <a:prstGeom prst="rect">
            <a:avLst/>
          </a:prstGeom>
        </p:spPr>
      </p:pic>
    </p:spTree>
    <p:extLst>
      <p:ext uri="{BB962C8B-B14F-4D97-AF65-F5344CB8AC3E}">
        <p14:creationId xmlns:p14="http://schemas.microsoft.com/office/powerpoint/2010/main" val="2497365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A close-up of a document&#10;&#10;AI-generated content may be incorrect.">
            <a:extLst>
              <a:ext uri="{FF2B5EF4-FFF2-40B4-BE49-F238E27FC236}">
                <a16:creationId xmlns:a16="http://schemas.microsoft.com/office/drawing/2014/main" id="{FA72DE55-71B1-DE19-3AF9-0BA6AD6788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676" y="71120"/>
            <a:ext cx="8885208" cy="6858000"/>
          </a:xfrm>
          <a:prstGeom prst="rect">
            <a:avLst/>
          </a:prstGeom>
        </p:spPr>
      </p:pic>
    </p:spTree>
    <p:extLst>
      <p:ext uri="{BB962C8B-B14F-4D97-AF65-F5344CB8AC3E}">
        <p14:creationId xmlns:p14="http://schemas.microsoft.com/office/powerpoint/2010/main" val="2897884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297363"/>
          </a:xfrm>
        </p:spPr>
        <p:txBody>
          <a:bodyPr>
            <a:normAutofit fontScale="70000" lnSpcReduction="20000"/>
          </a:bodyPr>
          <a:lstStyle/>
          <a:p>
            <a:pPr marL="914400" lvl="1" indent="-457200">
              <a:buNone/>
              <a:defRPr/>
            </a:pPr>
            <a:endParaRPr lang="en-US" sz="2800" dirty="0"/>
          </a:p>
          <a:p>
            <a:pPr marL="228600" indent="-228600">
              <a:buFont typeface="Wingdings" pitchFamily="2" charset="2"/>
              <a:buChar char="§"/>
              <a:defRPr/>
            </a:pPr>
            <a:r>
              <a:rPr lang="en-US" sz="3200" dirty="0"/>
              <a:t>Receive Medicare card 3 months before 65</a:t>
            </a:r>
            <a:r>
              <a:rPr lang="en-US" sz="3200" baseline="30000" dirty="0"/>
              <a:t>th</a:t>
            </a:r>
            <a:r>
              <a:rPr lang="en-US" sz="3200" dirty="0"/>
              <a:t> birthday, if receiving Social Security. Submit a signed copy along with Medicare Card Transmittal Form (download from CSAWF website) to the Office of Labor Relations.</a:t>
            </a:r>
          </a:p>
          <a:p>
            <a:pPr marL="228600" indent="-228600">
              <a:buFont typeface="Wingdings" pitchFamily="2" charset="2"/>
              <a:buChar char="§"/>
              <a:defRPr/>
            </a:pPr>
            <a:r>
              <a:rPr lang="en-US" sz="3200" dirty="0"/>
              <a:t>If not on Social Security, need to apply for Part A &amp; B</a:t>
            </a:r>
            <a:r>
              <a:rPr lang="en-US" sz="2800" dirty="0"/>
              <a:t>. You can apply online, </a:t>
            </a:r>
            <a:r>
              <a:rPr lang="en-US" sz="2800" dirty="0">
                <a:hlinkClick r:id="rId3"/>
              </a:rPr>
              <a:t>www.ssa.gov</a:t>
            </a:r>
            <a:r>
              <a:rPr lang="en-US" sz="2800" dirty="0"/>
              <a:t>. </a:t>
            </a:r>
            <a:endParaRPr lang="en-US" sz="3200" dirty="0"/>
          </a:p>
          <a:p>
            <a:pPr marL="228600" indent="-228600">
              <a:buFont typeface="Wingdings" pitchFamily="2" charset="2"/>
              <a:buChar char="§"/>
              <a:defRPr/>
            </a:pPr>
            <a:r>
              <a:rPr lang="en-US" sz="3200" dirty="0"/>
              <a:t>Enrolled in Part D – GHI Drug Plan – through High Option Rider </a:t>
            </a:r>
          </a:p>
          <a:p>
            <a:pPr marL="228600" indent="-228600">
              <a:buFont typeface="Wingdings" pitchFamily="2" charset="2"/>
              <a:buChar char="§"/>
              <a:defRPr/>
            </a:pPr>
            <a:endParaRPr lang="en-US" sz="3200" dirty="0"/>
          </a:p>
          <a:p>
            <a:pPr marL="228600" indent="-228600">
              <a:buFont typeface="Wingdings" pitchFamily="2" charset="2"/>
              <a:buChar char="§"/>
              <a:defRPr/>
            </a:pPr>
            <a:endParaRPr lang="en-US" sz="2800" dirty="0"/>
          </a:p>
          <a:p>
            <a:pPr marL="1133856" lvl="1" indent="-457200">
              <a:buNone/>
              <a:defRPr/>
            </a:pPr>
            <a:r>
              <a:rPr lang="en-US" sz="3600" dirty="0"/>
              <a:t> </a:t>
            </a:r>
          </a:p>
          <a:p>
            <a:pPr marL="1133856" lvl="1" indent="-457200">
              <a:buNone/>
              <a:defRPr/>
            </a:pPr>
            <a:r>
              <a:rPr lang="en-US" sz="3600" dirty="0"/>
              <a:t> </a:t>
            </a:r>
          </a:p>
          <a:p>
            <a:pPr marL="877824" indent="-457200">
              <a:buFont typeface="Arial" pitchFamily="34" charset="0"/>
              <a:buChar char="•"/>
              <a:defRPr/>
            </a:pPr>
            <a:endParaRPr lang="en-US" sz="3400" dirty="0"/>
          </a:p>
          <a:p>
            <a:endParaRPr lang="en-US" dirty="0"/>
          </a:p>
        </p:txBody>
      </p:sp>
      <p:sp>
        <p:nvSpPr>
          <p:cNvPr id="3" name="Date Placeholder 2"/>
          <p:cNvSpPr>
            <a:spLocks noGrp="1"/>
          </p:cNvSpPr>
          <p:nvPr>
            <p:ph type="dt" sz="half" idx="10"/>
          </p:nvPr>
        </p:nvSpPr>
        <p:spPr/>
        <p:txBody>
          <a:bodyPr/>
          <a:lstStyle/>
          <a:p>
            <a:r>
              <a:rPr lang="en-US"/>
              <a:t> </a:t>
            </a:r>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2B311C8D-3B42-4150-880E-F70598F3D0EA}" type="slidenum">
              <a:rPr lang="en-US" smtClean="0"/>
              <a:pPr/>
              <a:t>12</a:t>
            </a:fld>
            <a:endParaRPr lang="en-US"/>
          </a:p>
        </p:txBody>
      </p:sp>
      <p:sp>
        <p:nvSpPr>
          <p:cNvPr id="6" name="Title 5"/>
          <p:cNvSpPr>
            <a:spLocks noGrp="1"/>
          </p:cNvSpPr>
          <p:nvPr>
            <p:ph type="title"/>
          </p:nvPr>
        </p:nvSpPr>
        <p:spPr/>
        <p:txBody>
          <a:bodyPr/>
          <a:lstStyle/>
          <a:p>
            <a:r>
              <a:rPr lang="en-US" dirty="0"/>
              <a:t>How do I Enroll? </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6902" y="4392820"/>
            <a:ext cx="3400259" cy="24651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Medicare &amp; You Handbook 2026</a:t>
            </a:r>
          </a:p>
          <a:p>
            <a:r>
              <a:rPr lang="en-US" dirty="0"/>
              <a:t>1-800-MEDICARE</a:t>
            </a:r>
          </a:p>
          <a:p>
            <a:r>
              <a:rPr lang="en-US" dirty="0"/>
              <a:t> Medicare Rights : medicarerights.org</a:t>
            </a:r>
          </a:p>
          <a:p>
            <a:r>
              <a:rPr lang="en-US" dirty="0"/>
              <a:t>Guide to Medicare Products: medicare.com</a:t>
            </a:r>
          </a:p>
          <a:p>
            <a:r>
              <a:rPr lang="en-US" dirty="0"/>
              <a:t>Official Govt Site for Medicare: medicare.gov</a:t>
            </a:r>
          </a:p>
          <a:p>
            <a:r>
              <a:rPr lang="en-US" dirty="0"/>
              <a:t>NYC Medicare Advantage Plus Enrollment Guide     </a:t>
            </a:r>
          </a:p>
          <a:p>
            <a:endParaRPr lang="en-US" dirty="0"/>
          </a:p>
        </p:txBody>
      </p:sp>
      <p:sp>
        <p:nvSpPr>
          <p:cNvPr id="2" name="Title 1"/>
          <p:cNvSpPr>
            <a:spLocks noGrp="1"/>
          </p:cNvSpPr>
          <p:nvPr>
            <p:ph type="title"/>
          </p:nvPr>
        </p:nvSpPr>
        <p:spPr/>
        <p:txBody>
          <a:bodyPr/>
          <a:lstStyle/>
          <a:p>
            <a:r>
              <a:rPr lang="en-US" dirty="0"/>
              <a:t>More Information</a:t>
            </a:r>
          </a:p>
        </p:txBody>
      </p:sp>
      <p:sp>
        <p:nvSpPr>
          <p:cNvPr id="4" name="Date Placeholder 3"/>
          <p:cNvSpPr>
            <a:spLocks noGrp="1"/>
          </p:cNvSpPr>
          <p:nvPr>
            <p:ph type="dt" sz="half" idx="10"/>
          </p:nvPr>
        </p:nvSpPr>
        <p:spPr/>
        <p:txBody>
          <a:bodyPr/>
          <a:lstStyle/>
          <a:p>
            <a:r>
              <a:rPr lang="en-US"/>
              <a:t> </a:t>
            </a:r>
          </a:p>
        </p:txBody>
      </p:sp>
      <p:sp>
        <p:nvSpPr>
          <p:cNvPr id="5" name="Slide Number Placeholder 4"/>
          <p:cNvSpPr>
            <a:spLocks noGrp="1"/>
          </p:cNvSpPr>
          <p:nvPr>
            <p:ph type="sldNum" sz="quarter" idx="12"/>
          </p:nvPr>
        </p:nvSpPr>
        <p:spPr/>
        <p:txBody>
          <a:bodyPr/>
          <a:lstStyle/>
          <a:p>
            <a:fld id="{2B311C8D-3B42-4150-880E-F70598F3D0EA}" type="slidenum">
              <a:rPr lang="en-US" smtClean="0"/>
              <a:pPr/>
              <a:t>13</a:t>
            </a:fld>
            <a:endParaRPr lang="en-US"/>
          </a:p>
        </p:txBody>
      </p:sp>
      <p:sp>
        <p:nvSpPr>
          <p:cNvPr id="6" name="Footer Placeholder 5"/>
          <p:cNvSpPr>
            <a:spLocks noGrp="1"/>
          </p:cNvSpPr>
          <p:nvPr>
            <p:ph type="ftr" sz="quarter" idx="11"/>
          </p:nvPr>
        </p:nvSpPr>
        <p:spPr/>
        <p:txBody>
          <a:bodyPr/>
          <a:lstStyle/>
          <a:p>
            <a:r>
              <a:rPr lang="en-US"/>
              <a:t>0 </a:t>
            </a:r>
          </a:p>
        </p:txBody>
      </p:sp>
      <p:pic>
        <p:nvPicPr>
          <p:cNvPr id="11" name="Picture 10">
            <a:extLst>
              <a:ext uri="{FF2B5EF4-FFF2-40B4-BE49-F238E27FC236}">
                <a16:creationId xmlns:a16="http://schemas.microsoft.com/office/drawing/2014/main" id="{06791070-1BD6-65F9-3CB9-1B782C104F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527237">
            <a:off x="6995160" y="328219"/>
            <a:ext cx="1574202" cy="1944211"/>
          </a:xfrm>
          <a:prstGeom prst="rect">
            <a:avLst/>
          </a:prstGeom>
        </p:spPr>
      </p:pic>
    </p:spTree>
    <p:extLst>
      <p:ext uri="{BB962C8B-B14F-4D97-AF65-F5344CB8AC3E}">
        <p14:creationId xmlns:p14="http://schemas.microsoft.com/office/powerpoint/2010/main" val="2385568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dirty="0"/>
              <a:t> </a:t>
            </a:r>
          </a:p>
          <a:p>
            <a:pPr marL="624078" indent="-514350">
              <a:buNone/>
            </a:pPr>
            <a:r>
              <a:rPr lang="en-US" dirty="0"/>
              <a:t>Q. Do you need to take a Medigap Insurance plan?</a:t>
            </a:r>
          </a:p>
          <a:p>
            <a:pPr marL="624078" indent="-514350">
              <a:buNone/>
            </a:pPr>
            <a:r>
              <a:rPr lang="en-US" dirty="0"/>
              <a:t>A. No. If you are on Traditional Medicare, Emblem Health is your secondary. If you are on the Medicare Advantage Plus Plan, you need nothing else.</a:t>
            </a:r>
          </a:p>
          <a:p>
            <a:pPr marL="624078" indent="-514350">
              <a:buNone/>
            </a:pPr>
            <a:r>
              <a:rPr lang="en-US" dirty="0"/>
              <a:t>Q. If you are not receiving SS, how do you pay Medicare Part B? </a:t>
            </a:r>
          </a:p>
          <a:p>
            <a:pPr marL="109728" indent="0">
              <a:buNone/>
            </a:pPr>
            <a:r>
              <a:rPr lang="en-US" dirty="0"/>
              <a:t>A. SS sends you a bill.</a:t>
            </a:r>
          </a:p>
          <a:p>
            <a:pPr marL="624078" indent="-514350">
              <a:buAutoNum type="alphaUcPeriod"/>
            </a:pPr>
            <a:endParaRPr lang="en-US" dirty="0"/>
          </a:p>
          <a:p>
            <a:pPr marL="624078" indent="-514350">
              <a:buAutoNum type="alphaUcPeriod"/>
            </a:pPr>
            <a:endParaRPr lang="en-US" dirty="0"/>
          </a:p>
        </p:txBody>
      </p:sp>
      <p:sp>
        <p:nvSpPr>
          <p:cNvPr id="3" name="Date Placeholder 2"/>
          <p:cNvSpPr>
            <a:spLocks noGrp="1"/>
          </p:cNvSpPr>
          <p:nvPr>
            <p:ph type="dt" sz="half" idx="10"/>
          </p:nvPr>
        </p:nvSpPr>
        <p:spPr/>
        <p:txBody>
          <a:bodyPr/>
          <a:lstStyle/>
          <a:p>
            <a:r>
              <a:rPr lang="en-US"/>
              <a:t>05/05/2011</a:t>
            </a:r>
          </a:p>
        </p:txBody>
      </p:sp>
      <p:sp>
        <p:nvSpPr>
          <p:cNvPr id="4" name="Footer Placeholder 3"/>
          <p:cNvSpPr>
            <a:spLocks noGrp="1"/>
          </p:cNvSpPr>
          <p:nvPr>
            <p:ph type="ftr" sz="quarter" idx="11"/>
          </p:nvPr>
        </p:nvSpPr>
        <p:spPr/>
        <p:txBody>
          <a:bodyPr/>
          <a:lstStyle/>
          <a:p>
            <a:r>
              <a:rPr lang="en-US"/>
              <a:t>Getting Started</a:t>
            </a:r>
          </a:p>
        </p:txBody>
      </p:sp>
      <p:sp>
        <p:nvSpPr>
          <p:cNvPr id="5" name="Slide Number Placeholder 4"/>
          <p:cNvSpPr>
            <a:spLocks noGrp="1"/>
          </p:cNvSpPr>
          <p:nvPr>
            <p:ph type="sldNum" sz="quarter" idx="12"/>
          </p:nvPr>
        </p:nvSpPr>
        <p:spPr/>
        <p:txBody>
          <a:bodyPr/>
          <a:lstStyle/>
          <a:p>
            <a:fld id="{2B311C8D-3B42-4150-880E-F70598F3D0EA}" type="slidenum">
              <a:rPr lang="en-US" smtClean="0"/>
              <a:pPr/>
              <a:t>14</a:t>
            </a:fld>
            <a:endParaRPr lang="en-US"/>
          </a:p>
        </p:txBody>
      </p:sp>
      <p:sp>
        <p:nvSpPr>
          <p:cNvPr id="6" name="Title 5"/>
          <p:cNvSpPr>
            <a:spLocks noGrp="1"/>
          </p:cNvSpPr>
          <p:nvPr>
            <p:ph type="title"/>
          </p:nvPr>
        </p:nvSpPr>
        <p:spPr/>
        <p:txBody>
          <a:bodyPr/>
          <a:lstStyle/>
          <a:p>
            <a:r>
              <a:rPr lang="en-US" dirty="0"/>
              <a:t>Q &amp; 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11979</TotalTime>
  <Words>1974</Words>
  <Application>Microsoft Office PowerPoint</Application>
  <PresentationFormat>On-screen Show (4:3)</PresentationFormat>
  <Paragraphs>237</Paragraphs>
  <Slides>14</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Calibri</vt:lpstr>
      <vt:lpstr>Courier New</vt:lpstr>
      <vt:lpstr>Lucida Sans Unicode</vt:lpstr>
      <vt:lpstr>Verdana</vt:lpstr>
      <vt:lpstr>Wingdings</vt:lpstr>
      <vt:lpstr>Wingdings 2</vt:lpstr>
      <vt:lpstr>Wingdings 3</vt:lpstr>
      <vt:lpstr>Concourse</vt:lpstr>
      <vt:lpstr>Medicare, Welfare Fund Benefits:</vt:lpstr>
      <vt:lpstr>Medicare</vt:lpstr>
      <vt:lpstr>The Four Parts of Medicare</vt:lpstr>
      <vt:lpstr>   The Medicare Alphabet (1)</vt:lpstr>
      <vt:lpstr>The Medicare Alphabet (2)</vt:lpstr>
      <vt:lpstr>What’s New in 2026 Summary</vt:lpstr>
      <vt:lpstr>How Much Do I Pay for 2026 Senior Care? (Traditional Medicare +Emblem Health)</vt:lpstr>
      <vt:lpstr>  Medicare Part B Surcharges - 2026</vt:lpstr>
      <vt:lpstr>Medicare Part D Surcharge - 2026</vt:lpstr>
      <vt:lpstr>PowerPoint Presentation</vt:lpstr>
      <vt:lpstr>PowerPoint Presentation</vt:lpstr>
      <vt:lpstr>How do I Enroll? </vt:lpstr>
      <vt:lpstr>More Information</vt:lpstr>
      <vt:lpstr>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Norm</dc:creator>
  <cp:lastModifiedBy>Joyce Bush</cp:lastModifiedBy>
  <cp:revision>23</cp:revision>
  <cp:lastPrinted>2024-09-07T19:17:58Z</cp:lastPrinted>
  <dcterms:created xsi:type="dcterms:W3CDTF">2012-09-25T18:54:11Z</dcterms:created>
  <dcterms:modified xsi:type="dcterms:W3CDTF">2026-08-27T14:19:36Z</dcterms:modified>
</cp:coreProperties>
</file>